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5" r:id="rId24"/>
    <p:sldId id="283" r:id="rId25"/>
    <p:sldId id="284" r:id="rId26"/>
    <p:sldId id="278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660"/>
  </p:normalViewPr>
  <p:slideViewPr>
    <p:cSldViewPr>
      <p:cViewPr>
        <p:scale>
          <a:sx n="94" d="100"/>
          <a:sy n="94" d="100"/>
        </p:scale>
        <p:origin x="-12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58E7A-C642-47C5-8A5D-59048C913C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8BC11-E7E9-4D7A-BCD1-1A86166605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BC469-071E-41D7-A389-614C993041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B2812-1EE8-4E00-B7D7-3BF052DF76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33A4D-0CE3-4AC4-B577-D2BD985726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BF455-0A32-44EF-B3B2-307A04B365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A9D9E-1344-4019-A0F6-CE4C0A1232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FE825-9147-4859-9790-306DD6C326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E7A22-9685-4BFB-A492-3E5190AF95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E8681-01E6-4788-A5B0-0564C6C03A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63433-80ED-454F-BECA-E41940FF52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5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BD1C46-5292-4BC5-AFB2-EE1A269D036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81013" y="1268413"/>
            <a:ext cx="8181975" cy="242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882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Правонарушения</a:t>
            </a:r>
          </a:p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среди несовершеннолетних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150281">
            <a:off x="1476375" y="4221163"/>
            <a:ext cx="1919288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4355976" y="5129006"/>
            <a:ext cx="46085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C00000"/>
                </a:solidFill>
              </a:rPr>
              <a:t>Педагог психолог: Т.В. Якунина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Социальный педагог: Н.Н. Стрельченко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7058025" cy="62642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      Некоторые составы административных правонарушений можно назвать формальными, так как административная ответственность наступает независимо от того, наступили отрицательные последствия от данного нарушения или нет, </a:t>
            </a:r>
            <a:r>
              <a:rPr lang="ru-RU" sz="2800" dirty="0" smtClean="0"/>
              <a:t>достаточно </a:t>
            </a:r>
            <a:r>
              <a:rPr lang="ru-RU" sz="2800" dirty="0"/>
              <a:t>самого факта нарушения правил, охраняемых нормами административно-правовых актов. </a:t>
            </a:r>
          </a:p>
          <a:p>
            <a:pPr>
              <a:buFontTx/>
              <a:buNone/>
            </a:pPr>
            <a:r>
              <a:rPr lang="ru-RU" sz="2800" dirty="0"/>
              <a:t>(Например, переход гражданином улицы в неположенном </a:t>
            </a:r>
            <a:r>
              <a:rPr lang="ru-RU" sz="2800" dirty="0" smtClean="0"/>
              <a:t>месте)</a:t>
            </a:r>
            <a:endParaRPr lang="ru-RU" sz="28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349500"/>
            <a:ext cx="248443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</a:t>
            </a:r>
            <a:r>
              <a:rPr lang="ru-RU" b="1" i="1"/>
              <a:t>Физический, моральный  или имущественный вред</a:t>
            </a:r>
            <a:r>
              <a:rPr lang="ru-RU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(</a:t>
            </a:r>
            <a:r>
              <a:rPr lang="ru-RU" u="sng"/>
              <a:t>моральный</a:t>
            </a:r>
            <a:r>
              <a:rPr lang="ru-RU"/>
              <a:t> – не цензурная речь в адрес другого человека;  </a:t>
            </a:r>
            <a:r>
              <a:rPr lang="ru-RU" u="sng"/>
              <a:t>физический</a:t>
            </a:r>
            <a:r>
              <a:rPr lang="ru-RU"/>
              <a:t> – укус человека собакой, владелец которой выгуливал ее вопреки установленным правилам без намордника; </a:t>
            </a:r>
            <a:r>
              <a:rPr lang="ru-RU" u="sng"/>
              <a:t>материальный</a:t>
            </a:r>
            <a:r>
              <a:rPr lang="ru-RU"/>
              <a:t> - повреждение автомашины )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1979613" y="404813"/>
            <a:ext cx="547211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25.2   КоАП 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4000" dirty="0"/>
              <a:t>Распитие спиртных напитков несовершеннолетними. </a:t>
            </a:r>
            <a:endParaRPr lang="ru-RU" sz="4000" dirty="0" smtClean="0"/>
          </a:p>
          <a:p>
            <a:pPr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потребление (распитие) алкогольной продукции в местах, запрещенных федеральным законом, санкцией статьи предусмотрена административная ответственность в виде штрафа в размере от 500 до 1,5 тыс. Родители или иные законные представители нетрезвых подростков заплатят штраф от 1,5 тысяч до 2 тысяч рублей</a:t>
            </a: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800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62537"/>
            <a:ext cx="2335212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978400"/>
            <a:ext cx="2519363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2214545" y="404813"/>
            <a:ext cx="5237179" cy="7381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20.22   </a:t>
            </a:r>
            <a:r>
              <a:rPr lang="ru-RU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КоАП</a:t>
            </a:r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  </a:t>
            </a:r>
            <a:r>
              <a:rPr lang="ru-RU" sz="4000" dirty="0"/>
              <a:t>Вовлечение несовершеннолетнего в употребление спиртных напитков или одурманивающих </a:t>
            </a:r>
            <a:r>
              <a:rPr lang="ru-RU" sz="4000" dirty="0" smtClean="0"/>
              <a:t>веществ</a:t>
            </a:r>
          </a:p>
          <a:p>
            <a:pPr>
              <a:buFontTx/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влечет наложение административного штрафа в размере от 1,5 тысяч до 3 тысяч рублей.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же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действия, совершенные родителями или иными законными представителями несовершеннолетних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влекут наложение административного штрафа в размере от </a:t>
            </a:r>
            <a:r>
              <a:rPr lang="ru-RU" sz="2400" dirty="0"/>
              <a:t> </a:t>
            </a:r>
            <a:r>
              <a:rPr lang="ru-RU" sz="2400" dirty="0" smtClean="0"/>
              <a:t>4 до 5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тысяч рублей</a:t>
            </a:r>
            <a:endParaRPr lang="ru-RU" sz="2400" dirty="0"/>
          </a:p>
        </p:txBody>
      </p:sp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2428859" y="404813"/>
            <a:ext cx="5022865" cy="7381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6.10   </a:t>
            </a:r>
            <a:r>
              <a:rPr lang="ru-RU" sz="360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КоАП</a:t>
            </a:r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/>
              <a:t>       </a:t>
            </a:r>
            <a:r>
              <a:rPr lang="ru-RU" sz="5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мелкое хулиганство-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нарушение общественного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порядка,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выражающее явное неуважение к обществу, сопровождающееся нецензурной бранью в общественных местах, оскорбительным приставанием к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гражданам, уничтожением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 повреждением чужого имущества – предусматривает наложение административного штрафа в размере от 500 до 1000 рублей </a:t>
            </a:r>
          </a:p>
          <a:p>
            <a:pPr>
              <a:buFontTx/>
              <a:buNone/>
            </a:pPr>
            <a:endParaRPr lang="ru-RU" sz="2000" dirty="0"/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143107" y="404813"/>
            <a:ext cx="5308617" cy="666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ч</a:t>
            </a:r>
            <a:r>
              <a:rPr lang="ru-RU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.1 ст.20.1   </a:t>
            </a:r>
            <a:r>
              <a:rPr lang="ru-RU" sz="3600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КоАП</a:t>
            </a:r>
            <a:r>
              <a:rPr lang="ru-RU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РФ </a:t>
            </a:r>
            <a:endParaRPr lang="ru-RU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мелкое </a:t>
            </a:r>
            <a:r>
              <a:rPr lang="ru-RU" sz="4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хищение</a:t>
            </a:r>
          </a:p>
          <a:p>
            <a:pPr>
              <a:buFontTx/>
              <a:buNone/>
            </a:pP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хищение чужого имущества путем кражи,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мошенничества,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отсутствии признаков преступления, предусмотренных УК РФ, в случае если сумма похищенного имущества не превышает 1000 рублей – влечет наложение административного штрафа в размере до пятикратной стоимости похищенного имущества, но не менее 1000 рублей</a:t>
            </a:r>
            <a:endParaRPr lang="ru-RU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572008"/>
            <a:ext cx="29083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2143107" y="404813"/>
            <a:ext cx="5308617" cy="59529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7.27   </a:t>
            </a:r>
            <a:r>
              <a:rPr lang="ru-RU" sz="3600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КоАП</a:t>
            </a:r>
            <a:r>
              <a:rPr lang="ru-RU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   </a:t>
            </a:r>
          </a:p>
          <a:p>
            <a:pPr>
              <a:buFontTx/>
              <a:buNone/>
            </a:pPr>
            <a:r>
              <a:rPr lang="ru-RU" b="1"/>
              <a:t>      Из всех нарушений законности, допускаемых несовершеннолетними, наиболее опасными являются уголовные преступления.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85870">
            <a:off x="6227763" y="4221163"/>
            <a:ext cx="18192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62642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Уголовная ответственность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    Говоря  о структуре и динамике преступности среди несовершеннолетних, необходимо отметить, что за последние пять лет в значительной мере увеличилось число правонарушений, совершённых несовершеннолетними: если несколько лет назад коэффициент преступности несовершеннолетних составил 6% к общему числу совершённых в стране преступлений, то в настоящее время он составляет 12%.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     При этом совершается большое количество тяжких преступлений: умышленные убийства, бандитские налёты, разбойные нападения и грабежи. Около 80% всех преступлений совершено несовершеннолетними группами.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 </a:t>
            </a:r>
          </a:p>
          <a:p>
            <a:pPr>
              <a:buFontTx/>
              <a:buNone/>
            </a:pPr>
            <a:r>
              <a:rPr lang="ru-RU" dirty="0"/>
              <a:t>     Возраст, с которого наступает уголовная ответственность </a:t>
            </a:r>
            <a:r>
              <a:rPr lang="ru-RU" dirty="0" smtClean="0"/>
              <a:t>- 16 </a:t>
            </a:r>
            <a:r>
              <a:rPr lang="ru-RU" dirty="0"/>
              <a:t>лет за любые преступления. </a:t>
            </a:r>
            <a:r>
              <a:rPr lang="ru-RU" b="1" dirty="0">
                <a:solidFill>
                  <a:srgbClr val="FF0000"/>
                </a:solidFill>
              </a:rPr>
              <a:t>За </a:t>
            </a:r>
            <a:r>
              <a:rPr lang="ru-RU" b="1" dirty="0" smtClean="0">
                <a:solidFill>
                  <a:srgbClr val="FF0000"/>
                </a:solidFill>
              </a:rPr>
              <a:t>отдельные  </a:t>
            </a:r>
            <a:r>
              <a:rPr lang="ru-RU" b="1" dirty="0">
                <a:solidFill>
                  <a:srgbClr val="FF0000"/>
                </a:solidFill>
              </a:rPr>
              <a:t>преступления</a:t>
            </a:r>
            <a:r>
              <a:rPr lang="ru-RU" b="1" dirty="0"/>
              <a:t> - с 14 лет</a:t>
            </a:r>
            <a:r>
              <a:rPr lang="ru-RU" dirty="0"/>
              <a:t> (их список </a:t>
            </a:r>
            <a:r>
              <a:rPr lang="ru-RU" dirty="0" smtClean="0"/>
              <a:t>содержится в ч.2 ст. 20 УК РФ).</a:t>
            </a:r>
            <a:endParaRPr lang="ru-RU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7875" y="3571876"/>
            <a:ext cx="2016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61" name="WordArt 5"/>
          <p:cNvSpPr>
            <a:spLocks noChangeArrowheads="1" noChangeShapeType="1" noTextEdit="1"/>
          </p:cNvSpPr>
          <p:nvPr/>
        </p:nvSpPr>
        <p:spPr bwMode="auto">
          <a:xfrm>
            <a:off x="684213" y="765175"/>
            <a:ext cx="51117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20   УК РФ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5770563" cy="48577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/>
              <a:t>            </a:t>
            </a:r>
            <a:r>
              <a:rPr lang="ru-RU" dirty="0"/>
              <a:t>Кража, то есть тайное хищение чужого имущества.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           Наказывается штрафом в </a:t>
            </a:r>
            <a:r>
              <a:rPr lang="ru-RU" dirty="0" smtClean="0"/>
              <a:t>размере до 80 тысяч рублей </a:t>
            </a:r>
            <a:r>
              <a:rPr lang="ru-RU" b="1" dirty="0" smtClean="0"/>
              <a:t>либо лишением свободы на срок до 2-х лет.</a:t>
            </a:r>
            <a:endParaRPr lang="ru-RU" b="1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565400"/>
            <a:ext cx="26162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48974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158.  Кража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Любой человек, начиная с самых юных лет, сталкивается с ситуациями, когда необходимо знать свои права и обязанности. По мере взросления подростки не знают, как поступить, как защитить свои права. Что делать, с кем посоветоваться, куда идти за помощью?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dirty="0"/>
              <a:t>           </a:t>
            </a:r>
            <a:r>
              <a:rPr lang="ru-RU" sz="2800" dirty="0" smtClean="0"/>
              <a:t>Нападение с целю хищения чужого имущества, сопряженное с применением насилия или угрозой его применения, -</a:t>
            </a:r>
            <a:endParaRPr lang="ru-RU" sz="2800" dirty="0"/>
          </a:p>
          <a:p>
            <a:pPr>
              <a:buFontTx/>
              <a:buNone/>
            </a:pPr>
            <a:r>
              <a:rPr lang="ru-RU" sz="2800" dirty="0"/>
              <a:t>           Наказываются </a:t>
            </a:r>
            <a:r>
              <a:rPr lang="ru-RU" sz="2800" dirty="0" smtClean="0"/>
              <a:t>штрафом в размере до 300 тыс. рублей, обязательными </a:t>
            </a:r>
            <a:r>
              <a:rPr lang="ru-RU" sz="2800" dirty="0"/>
              <a:t>работами на срок </a:t>
            </a:r>
            <a:r>
              <a:rPr lang="ru-RU" sz="2800" dirty="0" smtClean="0"/>
              <a:t>до 360 </a:t>
            </a:r>
            <a:r>
              <a:rPr lang="ru-RU" sz="2800" dirty="0"/>
              <a:t>часов, либо исправительными работами на срок </a:t>
            </a:r>
            <a:r>
              <a:rPr lang="ru-RU" sz="2800" dirty="0" smtClean="0"/>
              <a:t>до 1 года,, </a:t>
            </a:r>
            <a:r>
              <a:rPr lang="ru-RU" sz="2800" dirty="0"/>
              <a:t>либо лишением свободы на срок до </a:t>
            </a:r>
            <a:r>
              <a:rPr lang="ru-RU" sz="2800" dirty="0" smtClean="0"/>
              <a:t>5-и </a:t>
            </a:r>
            <a:r>
              <a:rPr lang="ru-RU" sz="2800" dirty="0"/>
              <a:t>лет.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611188" y="549275"/>
            <a:ext cx="576103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</a:t>
            </a:r>
            <a:r>
              <a:rPr lang="ru-RU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162. Разбой</a:t>
            </a:r>
            <a:endParaRPr lang="ru-RU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dirty="0"/>
              <a:t>          Вымогательство, то есть требование передачи чужого имущества или права на имущество под угрозой применения насилия.</a:t>
            </a:r>
          </a:p>
          <a:p>
            <a:pPr>
              <a:buFontTx/>
              <a:buNone/>
            </a:pPr>
            <a:r>
              <a:rPr lang="ru-RU" sz="2800" dirty="0"/>
              <a:t>         Наказывается ограничением свободы на срок до </a:t>
            </a:r>
            <a:r>
              <a:rPr lang="ru-RU" sz="2800" dirty="0" smtClean="0"/>
              <a:t>4-х </a:t>
            </a:r>
            <a:r>
              <a:rPr lang="ru-RU" sz="2800" dirty="0"/>
              <a:t>лет, либо арестом на срок до 6</a:t>
            </a:r>
            <a:r>
              <a:rPr lang="ru-RU" sz="2800" dirty="0" smtClean="0"/>
              <a:t> </a:t>
            </a:r>
            <a:r>
              <a:rPr lang="ru-RU" sz="2800" dirty="0"/>
              <a:t>месяцев, либо лишением свободы на срок до </a:t>
            </a:r>
            <a:r>
              <a:rPr lang="ru-RU" sz="2800" dirty="0" smtClean="0"/>
              <a:t>4-х </a:t>
            </a:r>
            <a:r>
              <a:rPr lang="ru-RU" sz="2800" dirty="0"/>
              <a:t>лет со штрафом в размере до </a:t>
            </a:r>
            <a:r>
              <a:rPr lang="ru-RU" sz="2800" dirty="0" smtClean="0"/>
              <a:t>80 </a:t>
            </a:r>
            <a:r>
              <a:rPr lang="ru-RU" sz="2800" dirty="0"/>
              <a:t>тысяч рублей</a:t>
            </a:r>
          </a:p>
        </p:txBody>
      </p:sp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827088" y="476250"/>
            <a:ext cx="5976937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Статья 163.   Вымогательство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3200" b="1" dirty="0"/>
              <a:t>Статья 167. УМЫШЛЕННОЕ УНИЧТОЖЕНИЕ ИЛИ ПОВРЕЖДЕНИЕ              ЧУЖОГО ИМУЩЕСТВА (</a:t>
            </a:r>
            <a:r>
              <a:rPr lang="ru-RU" sz="3200" b="1" dirty="0" smtClean="0"/>
              <a:t>вандализм</a:t>
            </a:r>
            <a:r>
              <a:rPr lang="ru-RU" sz="3200" b="1" dirty="0"/>
              <a:t>)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   Наказываются штрафом в размере до </a:t>
            </a:r>
            <a:r>
              <a:rPr lang="ru-RU" dirty="0" smtClean="0"/>
              <a:t>40 </a:t>
            </a:r>
            <a:r>
              <a:rPr lang="ru-RU" dirty="0"/>
              <a:t>тысяч рублей, либо обязательными работами на срок </a:t>
            </a:r>
            <a:r>
              <a:rPr lang="ru-RU" dirty="0" smtClean="0"/>
              <a:t>до 360 часов</a:t>
            </a:r>
            <a:r>
              <a:rPr lang="ru-RU" dirty="0"/>
              <a:t>, либо исправительными работами на срок до 1</a:t>
            </a:r>
            <a:r>
              <a:rPr lang="ru-RU" dirty="0" smtClean="0"/>
              <a:t> </a:t>
            </a:r>
            <a:r>
              <a:rPr lang="ru-RU" dirty="0"/>
              <a:t>года, либо арестом на срок до </a:t>
            </a:r>
            <a:r>
              <a:rPr lang="ru-RU" dirty="0" smtClean="0"/>
              <a:t>3-х </a:t>
            </a:r>
            <a:r>
              <a:rPr lang="ru-RU" dirty="0"/>
              <a:t>месяцев, либо лишением свободы на срок до </a:t>
            </a:r>
            <a:r>
              <a:rPr lang="ru-RU" dirty="0" smtClean="0"/>
              <a:t>2-х лет </a:t>
            </a:r>
            <a:r>
              <a:rPr lang="ru-RU" dirty="0"/>
              <a:t>(в зависимости от степени)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86766" cy="1203348"/>
          </a:xfrm>
        </p:spPr>
        <p:txBody>
          <a:bodyPr/>
          <a:lstStyle/>
          <a:p>
            <a:r>
              <a:rPr lang="ru-RU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Статья 105.   Убийство</a:t>
            </a:r>
            <a:endParaRPr lang="ru-RU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686800" cy="5643602"/>
          </a:xfrm>
        </p:spPr>
        <p:txBody>
          <a:bodyPr/>
          <a:lstStyle/>
          <a:p>
            <a:r>
              <a:rPr lang="ru-RU" dirty="0" smtClean="0"/>
              <a:t>Убийство – умышленное причинение смерти другому человеку. Наказывается сроком лишения свободы от 6 до 15 лет с ограничением свободы на срок до 2-х лет.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Статья 111. Умышленное причинение тяжкого вреда здоровью</a:t>
            </a:r>
            <a:r>
              <a:rPr lang="ru-RU" dirty="0" smtClean="0"/>
              <a:t>, опасного для жизни человека, повлекшего за собой потерю зрения, речи, слуха или утрату органом его функций, наказывается </a:t>
            </a:r>
            <a:r>
              <a:rPr lang="ru-RU" smtClean="0"/>
              <a:t>лишением свободы </a:t>
            </a:r>
            <a:r>
              <a:rPr lang="ru-RU" dirty="0" smtClean="0"/>
              <a:t>на срок до 8-ми лет.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соответствии со ст. 23.2.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КоАП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РФ дела об административных правонарушениях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случае  правонарушений несовершеннолетними рассматривают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районные (городские) комиссии по делам несовершеннолетних и защите их прав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результатам рассмотрения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несовершеннолетний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большинстве случаев ставится на учет в подразделение по делам несовершеннолетних ОМВД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России </a:t>
            </a:r>
            <a:r>
              <a:rPr lang="ru-RU" dirty="0"/>
              <a:t> </a:t>
            </a:r>
            <a:r>
              <a:rPr lang="ru-RU" dirty="0" smtClean="0"/>
              <a:t>и осуществляется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постоянный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контроль за несовершеннолетним со стороны сотрудников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ПДН.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411807"/>
          </a:xfrm>
        </p:spPr>
        <p:txBody>
          <a:bodyPr/>
          <a:lstStyle/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административные и уголовные правонарушения хранятся в базе данных ИЦ УМВД. 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поступлении в высшие военные учебные заведения, на военную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гос.службу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работу в крупные компании обязательным условием является проверка на наличие судимости.</a:t>
            </a:r>
          </a:p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том числе, любое правонарушение фиксируется в БД и является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компроментирующим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материалом при дальнейшем трудоустройстве и поступлении в ВУЗ.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701800" y="2251075"/>
            <a:ext cx="5632450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FF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00FFFF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за внимание!</a:t>
            </a:r>
            <a:endParaRPr lang="ru-RU" sz="3600" b="1" i="1" kern="10" dirty="0">
              <a:ln w="9525">
                <a:solidFill>
                  <a:srgbClr val="00FFFF"/>
                </a:solidFill>
                <a:prstDash val="sysDot"/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u="sng"/>
              <a:t>Каковы права?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b="1" dirty="0"/>
              <a:t>- жить и воспитываться в семье</a:t>
            </a:r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ru-RU" sz="2400" b="1" dirty="0"/>
              <a:t>знать, кто является его родителями;</a:t>
            </a:r>
            <a:br>
              <a:rPr lang="ru-RU" sz="2400" b="1" dirty="0"/>
            </a:br>
            <a:r>
              <a:rPr lang="ru-RU" sz="2400" b="1" dirty="0"/>
              <a:t>- на проживание совместно с ними и на заботу с их стороны;</a:t>
            </a:r>
            <a:br>
              <a:rPr lang="ru-RU" sz="2400" b="1" dirty="0"/>
            </a:br>
            <a:r>
              <a:rPr lang="ru-RU" sz="2400" b="1" dirty="0"/>
              <a:t>- на воспитание родителями, а при их отсутствии или лишении </a:t>
            </a:r>
            <a:r>
              <a:rPr lang="ru-RU" sz="2400" b="1" dirty="0" smtClean="0"/>
              <a:t>родительских </a:t>
            </a:r>
            <a:r>
              <a:rPr lang="ru-RU" sz="2400" b="1" dirty="0"/>
              <a:t>прав – на воспитание опекуном, попечителем или детским учреждением;</a:t>
            </a:r>
            <a:br>
              <a:rPr lang="ru-RU" sz="2400" b="1" dirty="0"/>
            </a:br>
            <a:endParaRPr lang="ru-RU" sz="2400" b="1" dirty="0"/>
          </a:p>
          <a:p>
            <a:pPr marL="0" indent="0">
              <a:lnSpc>
                <a:spcPct val="80000"/>
              </a:lnSpc>
              <a:buFontTx/>
              <a:buChar char="-"/>
            </a:pPr>
            <a:r>
              <a:rPr lang="ru-RU" sz="2400" b="1" dirty="0"/>
              <a:t> на общение с родителями, бабушкой, дедушкой,  братьями, сестрами и иными родственниками;</a:t>
            </a:r>
            <a:br>
              <a:rPr lang="ru-RU" sz="2400" b="1" dirty="0"/>
            </a:br>
            <a:endParaRPr lang="ru-RU" sz="2400" b="1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b="1" dirty="0"/>
              <a:t>- на получение фамилии, имени, отчества;</a:t>
            </a:r>
            <a:br>
              <a:rPr lang="ru-RU" sz="2400" b="1" dirty="0"/>
            </a:b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u="sng"/>
              <a:t>Каковы права?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/>
              <a:t>на благополучие.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свободное развитие</a:t>
            </a:r>
          </a:p>
          <a:p>
            <a:pPr>
              <a:lnSpc>
                <a:spcPct val="80000"/>
              </a:lnSpc>
            </a:pPr>
            <a:r>
              <a:rPr lang="ru-RU" sz="2400" b="1"/>
              <a:t>на </a:t>
            </a:r>
            <a:r>
              <a:rPr lang="ru-RU" sz="2400" b="1" smtClean="0"/>
              <a:t>свободу </a:t>
            </a:r>
            <a:r>
              <a:rPr lang="ru-RU" sz="2400" b="1" dirty="0"/>
              <a:t>выражать свое мнение,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 образование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 дополнительное образование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 отдых и досуг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 </a:t>
            </a:r>
            <a:r>
              <a:rPr lang="ru-RU" sz="2400" b="1" dirty="0" smtClean="0"/>
              <a:t>участие </a:t>
            </a:r>
            <a:r>
              <a:rPr lang="ru-RU" sz="2400" b="1" dirty="0"/>
              <a:t>в играх и развлекательных мероприятиях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/>
              <a:t>на </a:t>
            </a:r>
            <a:r>
              <a:rPr lang="ru-RU" sz="2400" b="1" dirty="0"/>
              <a:t>всестороннее развитие;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уважение человеческого достоинства;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защиту;</a:t>
            </a:r>
          </a:p>
          <a:p>
            <a:pPr>
              <a:lnSpc>
                <a:spcPct val="80000"/>
              </a:lnSpc>
            </a:pPr>
            <a:r>
              <a:rPr lang="ru-RU" sz="2400" b="1" dirty="0"/>
              <a:t>на выражение собственного мнения;</a:t>
            </a:r>
            <a:br>
              <a:rPr lang="ru-RU" sz="2400" b="1" dirty="0"/>
            </a:br>
            <a:endParaRPr lang="ru-RU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800" dirty="0"/>
              <a:t/>
            </a:r>
            <a:br>
              <a:rPr lang="ru-RU" sz="800" dirty="0"/>
            </a:b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ru-RU" sz="4000" u="sng"/>
              <a:t>Обязанности:</a:t>
            </a:r>
            <a:br>
              <a:rPr lang="ru-RU" sz="4000" u="sng"/>
            </a:br>
            <a:endParaRPr lang="ru-RU" sz="4000" u="sng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должны (обязаны) соблюдать Правила для учащихся, которые должны быть разработаны в каждом образовательном учреждении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обязаны подчиняться требованиям педагогов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обязаны заботиться о младших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обязаны соблюдать правила гигиены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иметь аккуратный вид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обязаны бережно относиться к имуществу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соблюдать </a:t>
            </a:r>
            <a:r>
              <a:rPr lang="ru-RU" sz="2800" dirty="0"/>
              <a:t>нормы установленные обществом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dirty="0"/>
              <a:t>   </a:t>
            </a:r>
            <a:r>
              <a:rPr lang="ru-RU" sz="4400" b="1" dirty="0"/>
              <a:t>Несовершеннолетние при определенных условиях несут уголовную, административную и иную </a:t>
            </a:r>
            <a:r>
              <a:rPr lang="ru-RU" sz="4400" b="1" dirty="0" smtClean="0"/>
              <a:t>ответственность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sz="4000" b="1" dirty="0"/>
              <a:t>Административное правонарушение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— </a:t>
            </a:r>
            <a:r>
              <a:rPr lang="ru-RU" b="1" i="1" dirty="0"/>
              <a:t>противоправное, виновное действие (или бездействие) </a:t>
            </a:r>
            <a:r>
              <a:rPr lang="ru-RU" b="1" i="1" dirty="0" smtClean="0"/>
              <a:t>лица, запрещенное нормами административного законодательства</a:t>
            </a:r>
            <a:r>
              <a:rPr lang="ru-RU" dirty="0" smtClean="0"/>
              <a:t> </a:t>
            </a:r>
            <a:endParaRPr lang="ru-RU" dirty="0"/>
          </a:p>
          <a:p>
            <a:pPr>
              <a:buFontTx/>
              <a:buNone/>
            </a:pPr>
            <a:r>
              <a:rPr lang="ru-RU" dirty="0"/>
              <a:t>        </a:t>
            </a:r>
            <a:r>
              <a:rPr lang="ru-RU" sz="2800" dirty="0"/>
              <a:t>Основной формой такого наказания является штраф, но могут предусматриваться и иные меры: предупреждение, лишение </a:t>
            </a:r>
          </a:p>
          <a:p>
            <a:pPr>
              <a:buFontTx/>
              <a:buNone/>
            </a:pPr>
            <a:r>
              <a:rPr lang="ru-RU" sz="2800" dirty="0"/>
              <a:t>    специального </a:t>
            </a:r>
            <a:r>
              <a:rPr lang="ru-RU" sz="2800" dirty="0" smtClean="0"/>
              <a:t>права, </a:t>
            </a:r>
          </a:p>
          <a:p>
            <a:pPr>
              <a:buFontTx/>
              <a:buNone/>
            </a:pPr>
            <a:r>
              <a:rPr lang="ru-RU" sz="2800" dirty="0" smtClean="0"/>
              <a:t>    административный арест</a:t>
            </a:r>
            <a:endParaRPr lang="ru-RU" sz="2800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429000"/>
            <a:ext cx="19827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Административное правонарушение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К административным правонарушениям относится правонарушения, которые несут </a:t>
            </a:r>
            <a:r>
              <a:rPr lang="ru-RU" b="1"/>
              <a:t>антиобщественный характер</a:t>
            </a:r>
            <a:r>
              <a:rPr lang="ru-RU"/>
              <a:t> </a:t>
            </a:r>
            <a:r>
              <a:rPr lang="ru-RU" sz="2800"/>
              <a:t>(</a:t>
            </a:r>
            <a:r>
              <a:rPr lang="ru-RU" sz="2800" u="sng"/>
              <a:t>распитие спиртных напитков несовершеннолетними в общественном месте, нарушение правила дорожного движения, не уплата налога, нарушение запрета, мелкое хулиганство,  жестокое обращение с животными</a:t>
            </a:r>
            <a:r>
              <a:rPr lang="ru-RU" sz="2800"/>
              <a:t>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569325" cy="66690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 smtClean="0"/>
              <a:t>		Административная </a:t>
            </a:r>
            <a:r>
              <a:rPr lang="ru-RU" sz="2800" dirty="0"/>
              <a:t>ответственность наступает, если правонарушение по своему характеру </a:t>
            </a:r>
            <a:r>
              <a:rPr lang="ru-RU" sz="2800" u="sng" dirty="0"/>
              <a:t>не влечет за собой</a:t>
            </a:r>
            <a:r>
              <a:rPr lang="ru-RU" sz="2800" dirty="0"/>
              <a:t> в соответствии с действующим законодательством уголовной ответственности. </a:t>
            </a:r>
            <a:br>
              <a:rPr lang="ru-RU" sz="2800" dirty="0"/>
            </a:br>
            <a:endParaRPr lang="ru-RU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      Субъектом административного правонарушения признаются вменяемые, </a:t>
            </a:r>
            <a:r>
              <a:rPr lang="ru-RU" sz="2800" u="sng" dirty="0"/>
              <a:t>достигшие 16-летнего возраста граждане </a:t>
            </a:r>
            <a:r>
              <a:rPr lang="ru-RU" sz="2800" dirty="0"/>
              <a:t>РФ. Специальным субъектом административного проступка выступают должностные </a:t>
            </a:r>
            <a:r>
              <a:rPr lang="ru-RU" sz="2800" dirty="0" smtClean="0"/>
              <a:t>лица.</a:t>
            </a:r>
            <a:endParaRPr lang="ru-RU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         </a:t>
            </a:r>
            <a:r>
              <a:rPr lang="ru-RU" sz="2800" dirty="0" smtClean="0"/>
              <a:t>За лиц, не достигших 16-и летнего возраста несут ответственность их законные представители (родители, опекуны, попечители)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        </a:t>
            </a:r>
            <a:r>
              <a:rPr lang="ru-RU" sz="2800" dirty="0" smtClean="0"/>
              <a:t>За бесконтрольность поведения детей ответственность несут также и родители.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дминистративное и уголовное право 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Административное и уголовное право 2</Template>
  <TotalTime>164</TotalTime>
  <Words>1033</Words>
  <Application>Microsoft Office PowerPoint</Application>
  <PresentationFormat>Экран (4:3)</PresentationFormat>
  <Paragraphs>87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Административное и уголовное право 2</vt:lpstr>
      <vt:lpstr>Презентация PowerPoint</vt:lpstr>
      <vt:lpstr>Презентация PowerPoint</vt:lpstr>
      <vt:lpstr>Каковы права?</vt:lpstr>
      <vt:lpstr>Каковы права?</vt:lpstr>
      <vt:lpstr>Обязанности: </vt:lpstr>
      <vt:lpstr>Презентация PowerPoint</vt:lpstr>
      <vt:lpstr>Административное правонарушение</vt:lpstr>
      <vt:lpstr>Административное правонарушение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167. УМЫШЛЕННОЕ УНИЧТОЖЕНИЕ ИЛИ ПОВРЕЖДЕНИЕ              ЧУЖОГО ИМУЩЕСТВА (вандализм) </vt:lpstr>
      <vt:lpstr>Статья 105.   Убийство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Анна</cp:lastModifiedBy>
  <cp:revision>23</cp:revision>
  <dcterms:created xsi:type="dcterms:W3CDTF">2016-01-19T19:42:54Z</dcterms:created>
  <dcterms:modified xsi:type="dcterms:W3CDTF">2020-04-16T18:55:29Z</dcterms:modified>
</cp:coreProperties>
</file>