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9" r:id="rId4"/>
    <p:sldId id="270" r:id="rId5"/>
    <p:sldId id="271" r:id="rId6"/>
    <p:sldId id="275" r:id="rId7"/>
    <p:sldId id="272" r:id="rId8"/>
    <p:sldId id="277" r:id="rId9"/>
    <p:sldId id="276" r:id="rId10"/>
    <p:sldId id="260" r:id="rId11"/>
    <p:sldId id="278" r:id="rId12"/>
    <p:sldId id="279" r:id="rId13"/>
    <p:sldId id="280" r:id="rId14"/>
    <p:sldId id="273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7" r:id="rId2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436" y="614172"/>
            <a:ext cx="11311127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026" y="2302869"/>
            <a:ext cx="11251946" cy="377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hool.kontur.ru/publications/240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.kontur.ru/publications/225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432227" TargetMode="External"/><Relationship Id="rId2" Type="http://schemas.openxmlformats.org/officeDocument/2006/relationships/hyperlink" Target="https://normativ.kontur.ru/document?moduleId=1&amp;documentId=444236&amp;cwi=767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Rabochie_programmi_po_uch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435192/" TargetMode="External"/><Relationship Id="rId2" Type="http://schemas.openxmlformats.org/officeDocument/2006/relationships/hyperlink" Target="http://www.consultant.ru/document/cons_doc_LAW_43519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document/cons_doc_LAW_435191/0aa6cadfaf3eaf5f75a4c767a869f65a57d05b46/#dst100010" TargetMode="External"/><Relationship Id="rId4" Type="http://schemas.openxmlformats.org/officeDocument/2006/relationships/hyperlink" Target="http://www.consultant.ru/document/cons_doc_LAW_435191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90600"/>
            <a:ext cx="118110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43025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i="1" spc="-5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Федеральные основные общеобразовательные программы  (ФООП). Обязательный базовый уровень требований к содержанию общего образования по информатике.</a:t>
            </a:r>
            <a:endParaRPr sz="3200" b="1" i="1" dirty="0">
              <a:solidFill>
                <a:srgbClr val="C00000"/>
              </a:solidFill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920" y="4267200"/>
            <a:ext cx="11262360" cy="2492990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R="382270" algn="r">
              <a:lnSpc>
                <a:spcPct val="150000"/>
              </a:lnSpc>
            </a:pPr>
            <a:r>
              <a:rPr lang="ru-RU" sz="2400" dirty="0" smtClean="0">
                <a:solidFill>
                  <a:srgbClr val="FFFFFF"/>
                </a:solidFill>
                <a:latin typeface="Georgia" panose="02040502050405020303" pitchFamily="18" charset="0"/>
                <a:cs typeface="Corbel"/>
              </a:rPr>
              <a:t>Учитель информатики </a:t>
            </a:r>
          </a:p>
          <a:p>
            <a:pPr marR="382270" algn="r">
              <a:lnSpc>
                <a:spcPct val="150000"/>
              </a:lnSpc>
            </a:pPr>
            <a:r>
              <a:rPr lang="ru-RU" sz="2400" dirty="0" smtClean="0">
                <a:solidFill>
                  <a:srgbClr val="FFFFFF"/>
                </a:solidFill>
                <a:latin typeface="Georgia" panose="02040502050405020303" pitchFamily="18" charset="0"/>
                <a:cs typeface="Corbel"/>
              </a:rPr>
              <a:t>МБОУ СОШ № 2 г. Азова:</a:t>
            </a:r>
          </a:p>
          <a:p>
            <a:pPr marR="382270" algn="r">
              <a:lnSpc>
                <a:spcPct val="150000"/>
              </a:lnSpc>
            </a:pPr>
            <a:r>
              <a:rPr lang="ru-RU" sz="2400" dirty="0" smtClean="0">
                <a:solidFill>
                  <a:srgbClr val="FFFFFF"/>
                </a:solidFill>
                <a:latin typeface="Georgia" panose="02040502050405020303" pitchFamily="18" charset="0"/>
                <a:cs typeface="Corbel"/>
              </a:rPr>
              <a:t>Николенко Людмила Сергеевна</a:t>
            </a:r>
            <a:endParaRPr sz="2400" dirty="0">
              <a:latin typeface="Georgia" panose="02040502050405020303" pitchFamily="18" charset="0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473480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179070" rIns="0" bIns="0" rtlCol="0">
            <a:spAutoFit/>
          </a:bodyPr>
          <a:lstStyle/>
          <a:p>
            <a:pPr marL="231775" marR="1242060" algn="ctr">
              <a:lnSpc>
                <a:spcPct val="100000"/>
              </a:lnSpc>
              <a:spcBef>
                <a:spcPts val="1410"/>
              </a:spcBef>
            </a:pPr>
            <a:r>
              <a:rPr spc="-20" dirty="0"/>
              <a:t>ОБЯЗАТЕЛЬНОЕ</a:t>
            </a:r>
            <a:r>
              <a:rPr spc="45" dirty="0"/>
              <a:t> </a:t>
            </a:r>
            <a:r>
              <a:rPr spc="-15" dirty="0"/>
              <a:t>ИСПОЛЬЗОВАНИЕ</a:t>
            </a:r>
            <a:r>
              <a:rPr spc="-55" dirty="0"/>
              <a:t> </a:t>
            </a:r>
            <a:r>
              <a:rPr lang="ru-RU" spc="-55" dirty="0" smtClean="0"/>
              <a:t/>
            </a:r>
            <a:br>
              <a:rPr lang="ru-RU" spc="-55" dirty="0" smtClean="0"/>
            </a:br>
            <a:r>
              <a:rPr b="1" spc="-3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ФЕДЕРАЛЬНЫХ</a:t>
            </a:r>
            <a:r>
              <a:rPr b="1" spc="25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b="1" spc="-40" dirty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РАБОЧИХ  ПРОГРАММ </a:t>
            </a:r>
            <a:r>
              <a:rPr lang="ru-RU" b="1" spc="-4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b="1" spc="-4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spc="-5" dirty="0" smtClean="0"/>
              <a:t>ПО</a:t>
            </a:r>
            <a:r>
              <a:rPr spc="-95" dirty="0" smtClean="0"/>
              <a:t> </a:t>
            </a:r>
            <a:r>
              <a:rPr spc="-40" dirty="0"/>
              <a:t>ОТДЕЛЬНЫМ</a:t>
            </a:r>
            <a:r>
              <a:rPr spc="40" dirty="0"/>
              <a:t> </a:t>
            </a:r>
            <a:r>
              <a:rPr spc="-25" dirty="0"/>
              <a:t>ПРЕДМЕТАМ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993" y="2905505"/>
            <a:ext cx="10783570" cy="3503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Образовательные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организации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обязательном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порядке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используют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федеральные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рабочие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программы</a:t>
            </a:r>
            <a:r>
              <a:rPr lang="ru-RU" sz="2400" spc="-5" dirty="0" smtClean="0">
                <a:latin typeface="Times New Roman"/>
                <a:cs typeface="Times New Roman"/>
              </a:rPr>
              <a:t> по</a:t>
            </a:r>
            <a:r>
              <a:rPr sz="2400" spc="10" dirty="0" smtClean="0">
                <a:latin typeface="Times New Roman"/>
                <a:cs typeface="Times New Roman"/>
              </a:rPr>
              <a:t> </a:t>
            </a:r>
            <a:endParaRPr lang="ru-RU" sz="2400" spc="10" dirty="0" smtClean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buClr>
                <a:srgbClr val="4590B8"/>
              </a:buClr>
              <a:buSzPct val="91666"/>
              <a:tabLst>
                <a:tab pos="318770" algn="l"/>
                <a:tab pos="319405" algn="l"/>
              </a:tabLst>
            </a:pPr>
            <a:r>
              <a:rPr sz="2400" b="1" dirty="0" smtClean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22547"/>
                </a:solidFill>
                <a:latin typeface="Times New Roman"/>
                <a:cs typeface="Times New Roman"/>
              </a:rPr>
              <a:t>русскому</a:t>
            </a:r>
            <a:r>
              <a:rPr sz="2400" b="1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22547"/>
                </a:solidFill>
                <a:latin typeface="Times New Roman"/>
                <a:cs typeface="Times New Roman"/>
              </a:rPr>
              <a:t>языку, </a:t>
            </a:r>
            <a:r>
              <a:rPr sz="2400" b="1" spc="-434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22547"/>
                </a:solidFill>
                <a:latin typeface="Times New Roman"/>
                <a:cs typeface="Times New Roman"/>
              </a:rPr>
              <a:t>литературе,</a:t>
            </a:r>
            <a:r>
              <a:rPr sz="2400" b="1" spc="1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22547"/>
                </a:solidFill>
                <a:latin typeface="Times New Roman"/>
                <a:cs typeface="Times New Roman"/>
              </a:rPr>
              <a:t>истории,</a:t>
            </a:r>
            <a:r>
              <a:rPr sz="2400" b="1" spc="1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обществознанию,</a:t>
            </a:r>
            <a:r>
              <a:rPr sz="2400" b="1" spc="4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22547"/>
                </a:solidFill>
                <a:latin typeface="Times New Roman"/>
                <a:cs typeface="Times New Roman"/>
              </a:rPr>
              <a:t>географии</a:t>
            </a:r>
            <a:r>
              <a:rPr sz="2400" b="1" spc="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22547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22547"/>
                </a:solidFill>
                <a:latin typeface="Times New Roman"/>
                <a:cs typeface="Times New Roman"/>
              </a:rPr>
              <a:t>ОБЖ</a:t>
            </a:r>
            <a:r>
              <a:rPr sz="2400" b="1" spc="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endParaRPr lang="ru-RU" sz="2400" b="1" spc="5" dirty="0">
              <a:solidFill>
                <a:srgbClr val="122547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buClr>
                <a:srgbClr val="4590B8"/>
              </a:buClr>
              <a:buSzPct val="91666"/>
              <a:tabLst>
                <a:tab pos="318770" algn="l"/>
                <a:tab pos="31940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в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основной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средней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 err="1">
                <a:latin typeface="Times New Roman"/>
                <a:cs typeface="Times New Roman"/>
              </a:rPr>
              <a:t>школе</a:t>
            </a:r>
            <a:r>
              <a:rPr sz="2400" spc="-20" dirty="0" smtClean="0">
                <a:latin typeface="Times New Roman"/>
                <a:cs typeface="Times New Roman"/>
              </a:rPr>
              <a:t>.</a:t>
            </a:r>
            <a:endParaRPr lang="ru-RU" sz="2400" spc="-20" dirty="0" smtClean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buClr>
                <a:srgbClr val="4590B8"/>
              </a:buClr>
              <a:buSzPct val="91666"/>
              <a:tabLst>
                <a:tab pos="318770" algn="l"/>
                <a:tab pos="319405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318770" marR="59055" indent="-306705">
              <a:lnSpc>
                <a:spcPct val="100000"/>
              </a:lnSpc>
              <a:spcBef>
                <a:spcPts val="1030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этом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федеральные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рабочие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программы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u="sng" spc="-5" dirty="0">
                <a:latin typeface="Times New Roman"/>
                <a:cs typeface="Times New Roman"/>
              </a:rPr>
              <a:t>по</a:t>
            </a:r>
            <a:r>
              <a:rPr sz="2400" b="1" u="sng" spc="5" dirty="0">
                <a:latin typeface="Times New Roman"/>
                <a:cs typeface="Times New Roman"/>
              </a:rPr>
              <a:t> остальным</a:t>
            </a:r>
            <a:r>
              <a:rPr sz="2400" b="1" u="sng" spc="10" dirty="0">
                <a:latin typeface="Times New Roman"/>
                <a:cs typeface="Times New Roman"/>
              </a:rPr>
              <a:t> </a:t>
            </a:r>
            <a:r>
              <a:rPr sz="2400" b="1" u="sng" dirty="0">
                <a:latin typeface="Times New Roman"/>
                <a:cs typeface="Times New Roman"/>
              </a:rPr>
              <a:t>учебным</a:t>
            </a:r>
            <a:r>
              <a:rPr sz="2400" b="1" u="sng" spc="-25" dirty="0">
                <a:latin typeface="Times New Roman"/>
                <a:cs typeface="Times New Roman"/>
              </a:rPr>
              <a:t> </a:t>
            </a:r>
            <a:r>
              <a:rPr sz="2400" b="1" u="sng" spc="-5" dirty="0">
                <a:latin typeface="Times New Roman"/>
                <a:cs typeface="Times New Roman"/>
              </a:rPr>
              <a:t>предметам</a:t>
            </a:r>
            <a:r>
              <a:rPr sz="2400" b="1" u="sng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могут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использоваться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как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43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неизменном </a:t>
            </a:r>
            <a:r>
              <a:rPr sz="2400" spc="-5" dirty="0">
                <a:latin typeface="Times New Roman"/>
                <a:cs typeface="Times New Roman"/>
              </a:rPr>
              <a:t>виде, </a:t>
            </a:r>
            <a:r>
              <a:rPr sz="2400" spc="5" dirty="0">
                <a:latin typeface="Times New Roman"/>
                <a:cs typeface="Times New Roman"/>
              </a:rPr>
              <a:t>так </a:t>
            </a:r>
            <a:r>
              <a:rPr sz="2400" dirty="0">
                <a:latin typeface="Times New Roman"/>
                <a:cs typeface="Times New Roman"/>
              </a:rPr>
              <a:t>и в </a:t>
            </a:r>
            <a:r>
              <a:rPr sz="2400" spc="-10" dirty="0">
                <a:latin typeface="Times New Roman"/>
                <a:cs typeface="Times New Roman"/>
              </a:rPr>
              <a:t>качестве </a:t>
            </a:r>
            <a:r>
              <a:rPr sz="2400" spc="5" dirty="0">
                <a:latin typeface="Times New Roman"/>
                <a:cs typeface="Times New Roman"/>
              </a:rPr>
              <a:t>основы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разработки педагогическими работниками </a:t>
            </a:r>
            <a:r>
              <a:rPr sz="2400" spc="-15" dirty="0">
                <a:latin typeface="Times New Roman"/>
                <a:cs typeface="Times New Roman"/>
              </a:rPr>
              <a:t>рабочих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учетом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имеющегося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опыта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реализации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углубленного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изучения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предмета</a:t>
            </a:r>
            <a:r>
              <a:rPr sz="2400" spc="-5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14" y="4714875"/>
            <a:ext cx="1135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/>
                <a:cs typeface="Times New Roman"/>
              </a:rPr>
              <a:t>Федеральная рабочая программа</a:t>
            </a:r>
            <a:r>
              <a:rPr lang="ru-RU" sz="3200" dirty="0">
                <a:latin typeface="Times New Roman"/>
                <a:cs typeface="Times New Roman"/>
              </a:rPr>
              <a:t> создает условия для реализации </a:t>
            </a:r>
            <a:r>
              <a:rPr lang="ru-RU" sz="3200" dirty="0">
                <a:latin typeface="Times New Roman"/>
                <a:cs typeface="Times New Roman"/>
                <a:hlinkClick r:id="rId2"/>
              </a:rPr>
              <a:t>системно-</a:t>
            </a:r>
            <a:r>
              <a:rPr lang="ru-RU" sz="3200" dirty="0" err="1">
                <a:latin typeface="Times New Roman"/>
                <a:cs typeface="Times New Roman"/>
                <a:hlinkClick r:id="rId2"/>
              </a:rPr>
              <a:t>деятельностного</a:t>
            </a:r>
            <a:r>
              <a:rPr lang="ru-RU" sz="3200" dirty="0">
                <a:latin typeface="Times New Roman"/>
                <a:cs typeface="Times New Roman"/>
                <a:hlinkClick r:id="rId2"/>
              </a:rPr>
              <a:t> подхода</a:t>
            </a:r>
            <a:r>
              <a:rPr lang="ru-RU" sz="3200" dirty="0">
                <a:latin typeface="Times New Roman"/>
                <a:cs typeface="Times New Roman"/>
              </a:rPr>
              <a:t>. </a:t>
            </a:r>
            <a:endParaRPr lang="ru-RU" sz="3200" dirty="0" smtClean="0">
              <a:latin typeface="Times New Roman"/>
              <a:cs typeface="Times New Roman"/>
            </a:endParaRPr>
          </a:p>
          <a:p>
            <a:pPr algn="ctr"/>
            <a:r>
              <a:rPr lang="ru-RU" sz="3200" dirty="0" smtClean="0">
                <a:latin typeface="Times New Roman"/>
                <a:cs typeface="Times New Roman"/>
              </a:rPr>
              <a:t>Ее </a:t>
            </a:r>
            <a:r>
              <a:rPr lang="ru-RU" sz="3200" dirty="0">
                <a:latin typeface="Times New Roman"/>
                <a:cs typeface="Times New Roman"/>
              </a:rPr>
              <a:t>цель — чтобы каждый школьник достиг планируемых результатов. 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470026" y="-915773"/>
            <a:ext cx="11251946" cy="377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14" y="457200"/>
            <a:ext cx="4503928" cy="4010025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143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36" y="614172"/>
            <a:ext cx="11311127" cy="430887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Сайт:</a:t>
            </a:r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https://edsoo.ru/work_program_completed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endParaRPr lang="ru-RU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6" y="1045058"/>
            <a:ext cx="11522964" cy="59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0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4933950" cy="4441903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522" y="990600"/>
            <a:ext cx="6849078" cy="5715000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706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36" y="614172"/>
            <a:ext cx="11311127" cy="553998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Состав рабочей </a:t>
            </a: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программы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93" y="1295400"/>
            <a:ext cx="11251946" cy="4985980"/>
          </a:xfrm>
        </p:spPr>
        <p:txBody>
          <a:bodyPr/>
          <a:lstStyle/>
          <a:p>
            <a:pPr algn="ctr"/>
            <a:r>
              <a:rPr lang="ru-RU" sz="2400" dirty="0" smtClean="0">
                <a:hlinkClick r:id="rId2"/>
              </a:rPr>
              <a:t>ФГОС </a:t>
            </a:r>
            <a:r>
              <a:rPr lang="ru-RU" sz="2400" dirty="0">
                <a:hlinkClick r:id="rId2"/>
              </a:rPr>
              <a:t>третьего поколения</a:t>
            </a:r>
            <a:r>
              <a:rPr lang="ru-RU" sz="2400" dirty="0"/>
              <a:t> требуют, чтобы </a:t>
            </a:r>
            <a:r>
              <a:rPr lang="ru-RU" sz="2400" dirty="0" smtClean="0"/>
              <a:t>РП по</a:t>
            </a:r>
            <a:r>
              <a:rPr lang="ru-RU" sz="2400" dirty="0"/>
              <a:t> предмету включала </a:t>
            </a:r>
            <a:r>
              <a:rPr lang="ru-RU" sz="2400" dirty="0" smtClean="0"/>
              <a:t>3 </a:t>
            </a:r>
            <a:r>
              <a:rPr lang="ru-RU" sz="2400" dirty="0"/>
              <a:t>основных раздела: </a:t>
            </a:r>
            <a:endParaRPr lang="ru-RU" sz="24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smtClean="0"/>
              <a:t>содержание </a:t>
            </a:r>
            <a:r>
              <a:rPr lang="ru-RU" sz="2000" dirty="0"/>
              <a:t>учебного предмета, </a:t>
            </a: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smtClean="0"/>
              <a:t>планируемые </a:t>
            </a:r>
            <a:r>
              <a:rPr lang="ru-RU" sz="2000" dirty="0"/>
              <a:t>результаты </a:t>
            </a:r>
            <a:r>
              <a:rPr lang="ru-RU" sz="2000" dirty="0" smtClean="0"/>
              <a:t>освоения;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smtClean="0"/>
              <a:t>тематическое </a:t>
            </a:r>
            <a:r>
              <a:rPr lang="ru-RU" sz="2000" dirty="0"/>
              <a:t>планирование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  <a:p>
            <a:pPr algn="ctr"/>
            <a:r>
              <a:rPr lang="ru-RU" sz="2000" b="1" u="sng" dirty="0"/>
              <a:t>Содержание </a:t>
            </a:r>
            <a:r>
              <a:rPr lang="ru-RU" sz="2000" dirty="0"/>
              <a:t>федеральной рабочей программы — это минимум, который должны освоить обучающиеся по предмету. Оно раскрывает содержательные линии, которые предлагаются для обязательного изучения в каждом классе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Планируемые </a:t>
            </a:r>
            <a:r>
              <a:rPr lang="ru-RU" sz="2000" b="1" dirty="0"/>
              <a:t>результаты</a:t>
            </a:r>
            <a:r>
              <a:rPr lang="ru-RU" sz="2000" dirty="0"/>
              <a:t>, которых необходимо достичь по окончании освоения учебного предмета.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В </a:t>
            </a:r>
            <a:r>
              <a:rPr lang="ru-RU" sz="2000" b="1" dirty="0"/>
              <a:t>тематическом планировании</a:t>
            </a:r>
            <a:r>
              <a:rPr lang="ru-RU" sz="2000" dirty="0"/>
              <a:t> необходимо указывать количество академических часов, которые отводятся на изучение каждой темы, и возможность использования по этой теме электронных (цифровых) ресурсов.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44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371600"/>
            <a:ext cx="6143005" cy="4867275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35392"/>
            <a:ext cx="3733800" cy="4317608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084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23975"/>
            <a:ext cx="11658600" cy="4210050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637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7" y="181254"/>
            <a:ext cx="11077575" cy="6371946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588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6" y="348092"/>
            <a:ext cx="11311127" cy="5900308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2375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9600" cy="6583879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7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11311127" cy="1908215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Рабочая программа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 — 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это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локальный нормативный документ, неотъемлемая часть образовательной программы школы. </a:t>
            </a:r>
            <a:r>
              <a:rPr lang="ru-RU" dirty="0">
                <a:solidFill>
                  <a:srgbClr val="333333"/>
                </a:solidFill>
                <a:latin typeface="Lab Grotesque"/>
              </a:rPr>
              <a:t/>
            </a:r>
            <a:br>
              <a:rPr lang="ru-RU" dirty="0">
                <a:solidFill>
                  <a:srgbClr val="333333"/>
                </a:solidFill>
                <a:latin typeface="Lab Grotesque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67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0"/>
            <a:ext cx="121920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2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8" y="228600"/>
            <a:ext cx="11717621" cy="6400800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2423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36" y="614172"/>
            <a:ext cx="11311127" cy="129266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Как указать в тематическом планировании электронные образовательные ресурсы</a:t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617" y="1676400"/>
            <a:ext cx="11251946" cy="4770537"/>
          </a:xfrm>
        </p:spPr>
        <p:txBody>
          <a:bodyPr/>
          <a:lstStyle/>
          <a:p>
            <a:r>
              <a:rPr lang="ru-RU" sz="2400" dirty="0" smtClean="0"/>
              <a:t>Для</a:t>
            </a:r>
            <a:r>
              <a:rPr lang="ru-RU" sz="2400" dirty="0"/>
              <a:t> этого в таблицу тематического планирования можно добавить отдельный столбец, например, «Учебно-методические материалы» или «Электронные (цифровые) образовательные ресурсы».</a:t>
            </a:r>
          </a:p>
          <a:p>
            <a:endParaRPr lang="ru-RU" sz="2400" dirty="0" smtClean="0"/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В</a:t>
            </a:r>
            <a:r>
              <a:rPr lang="ru-RU" sz="2800" b="1" u="sng" dirty="0">
                <a:solidFill>
                  <a:srgbClr val="002060"/>
                </a:solidFill>
              </a:rPr>
              <a:t> этот столбец необходимо внести</a:t>
            </a:r>
            <a:r>
              <a:rPr lang="ru-RU" sz="2400" dirty="0"/>
              <a:t>:</a:t>
            </a:r>
          </a:p>
          <a:p>
            <a:r>
              <a:rPr lang="ru-RU" sz="2400" dirty="0"/>
              <a:t>электронные учебники и пособия,</a:t>
            </a:r>
          </a:p>
          <a:p>
            <a:r>
              <a:rPr lang="ru-RU" sz="2400" dirty="0"/>
              <a:t>виртуальные библиотеки и лаборатории,</a:t>
            </a:r>
          </a:p>
          <a:p>
            <a:r>
              <a:rPr lang="ru-RU" sz="2400" dirty="0"/>
              <a:t>мультимедийные презентации,</a:t>
            </a:r>
          </a:p>
          <a:p>
            <a:r>
              <a:rPr lang="ru-RU" sz="2400" dirty="0"/>
              <a:t>игровые образовательные программы,</a:t>
            </a:r>
          </a:p>
          <a:p>
            <a:r>
              <a:rPr lang="ru-RU" sz="2400" dirty="0"/>
              <a:t>учебные видео- и аудиоматериалы,</a:t>
            </a:r>
          </a:p>
          <a:p>
            <a:r>
              <a:rPr lang="ru-RU" sz="2400" dirty="0"/>
              <a:t>электронные тренажеры,</a:t>
            </a:r>
          </a:p>
          <a:p>
            <a:r>
              <a:rPr lang="ru-RU" sz="2400" dirty="0"/>
              <a:t>коллекции цифровых образовательных ресурсов.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87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36" y="614172"/>
            <a:ext cx="11311127" cy="1415772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Документы на основании которых разрабатывается РП по </a:t>
            </a:r>
            <a:r>
              <a:rPr lang="ru-RU" sz="32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предмету:</a:t>
            </a:r>
            <a:r>
              <a:rPr lang="ru-RU" dirty="0" err="1" smtClean="0"/>
              <a:t>ФГОС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585" y="1779687"/>
            <a:ext cx="11251946" cy="458587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ФГОС</a:t>
            </a:r>
            <a:r>
              <a:rPr lang="ru-RU" sz="2400" dirty="0" smtClean="0"/>
              <a:t> </a:t>
            </a:r>
            <a:r>
              <a:rPr lang="ru-RU" sz="2400" dirty="0"/>
              <a:t>соответствующего уровня образования</a:t>
            </a:r>
            <a:r>
              <a:rPr lang="ru-RU" sz="2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algn="ctr"/>
            <a:r>
              <a:rPr lang="ru-RU" sz="2000" dirty="0" smtClean="0"/>
              <a:t>ФГОС </a:t>
            </a:r>
            <a:r>
              <a:rPr lang="ru-RU" sz="2000" dirty="0"/>
              <a:t>основного общего образования, утвержден приказом </a:t>
            </a:r>
            <a:r>
              <a:rPr lang="ru-RU" sz="2000" dirty="0" err="1"/>
              <a:t>Минпросвещения</a:t>
            </a:r>
            <a:r>
              <a:rPr lang="ru-RU" sz="2000" dirty="0"/>
              <a:t> РФ от 31.05.2021 </a:t>
            </a:r>
            <a:r>
              <a:rPr lang="ru-RU" sz="2000" dirty="0">
                <a:hlinkClick r:id="rId2"/>
              </a:rPr>
              <a:t>№ 287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ФГОС среднего общего образования, утвержден приказом </a:t>
            </a:r>
            <a:r>
              <a:rPr lang="ru-RU" sz="2000" dirty="0" err="1"/>
              <a:t>Минобрнауки</a:t>
            </a:r>
            <a:r>
              <a:rPr lang="ru-RU" sz="2000" dirty="0"/>
              <a:t> РФ от 17.05.2012 </a:t>
            </a:r>
            <a:r>
              <a:rPr lang="ru-RU" sz="2000" dirty="0">
                <a:hlinkClick r:id="rId3"/>
              </a:rPr>
              <a:t>№ 413</a:t>
            </a:r>
            <a:r>
              <a:rPr lang="ru-RU" sz="2000" dirty="0" smtClean="0"/>
              <a:t>.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Федеральная рабочая программа </a:t>
            </a:r>
            <a:r>
              <a:rPr lang="ru-RU" sz="2400" dirty="0"/>
              <a:t>по учебному предмету. Ее </a:t>
            </a:r>
            <a:r>
              <a:rPr lang="ru-RU" sz="2400" dirty="0" smtClean="0">
                <a:hlinkClick r:id="rId4"/>
              </a:rPr>
              <a:t>можно найти</a:t>
            </a:r>
            <a:r>
              <a:rPr lang="ru-RU" sz="2400" dirty="0"/>
              <a:t> </a:t>
            </a:r>
            <a:r>
              <a:rPr lang="ru-RU" sz="2400" dirty="0" smtClean="0"/>
              <a:t>на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/>
              <a:t>портале </a:t>
            </a:r>
            <a:r>
              <a:rPr lang="ru-RU" sz="2400" dirty="0"/>
              <a:t>«Единое содержание общего образования</a:t>
            </a:r>
            <a:r>
              <a:rPr lang="ru-RU" sz="2400" dirty="0" smtClean="0"/>
              <a:t>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Основная образовательная программа школы</a:t>
            </a:r>
            <a:r>
              <a:rPr lang="ru-RU" sz="2400" dirty="0"/>
              <a:t>, разработанная на основе ФГОС и ФООП</a:t>
            </a:r>
            <a:r>
              <a:rPr lang="ru-RU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Положение о рабочей программе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74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4576" y="685800"/>
            <a:ext cx="74707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b="1" i="1" spc="-60" dirty="0">
                <a:solidFill>
                  <a:srgbClr val="C00000"/>
                </a:solidFill>
                <a:latin typeface="Georgia" panose="02040502050405020303" pitchFamily="18" charset="0"/>
              </a:rPr>
              <a:t>Три</a:t>
            </a:r>
            <a:r>
              <a:rPr sz="3600" b="1" i="1" spc="-2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sz="3600" b="1" i="1" spc="-30" dirty="0">
                <a:solidFill>
                  <a:srgbClr val="C00000"/>
                </a:solidFill>
                <a:latin typeface="Georgia" panose="02040502050405020303" pitchFamily="18" charset="0"/>
              </a:rPr>
              <a:t>поколения</a:t>
            </a:r>
            <a:r>
              <a:rPr sz="3600" b="1" i="1" spc="-35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sz="3600" b="1" i="1" spc="-15" dirty="0">
                <a:solidFill>
                  <a:srgbClr val="C00000"/>
                </a:solidFill>
                <a:latin typeface="Georgia" panose="02040502050405020303" pitchFamily="18" charset="0"/>
              </a:rPr>
              <a:t>стандартов</a:t>
            </a:r>
            <a:endParaRPr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164" y="1600200"/>
            <a:ext cx="11277600" cy="466037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lang="en-US" sz="2400" b="1" spc="-5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I</a:t>
            </a:r>
            <a:r>
              <a:rPr sz="2400" b="1" spc="25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 </a:t>
            </a:r>
            <a:r>
              <a:rPr sz="2400" b="1" spc="-20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поколение</a:t>
            </a:r>
            <a:r>
              <a:rPr sz="2400" b="1" spc="45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образовательных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стандартов</a:t>
            </a:r>
            <a:endParaRPr sz="2400" dirty="0">
              <a:latin typeface="Calibri"/>
              <a:cs typeface="Calibri"/>
            </a:endParaRPr>
          </a:p>
          <a:p>
            <a:pPr marL="12700" marR="219710">
              <a:lnSpc>
                <a:spcPct val="80000"/>
              </a:lnSpc>
              <a:spcBef>
                <a:spcPts val="994"/>
              </a:spcBef>
              <a:tabLst>
                <a:tab pos="241300" algn="l"/>
              </a:tabLst>
            </a:pPr>
            <a:r>
              <a:rPr sz="2400" u="sng" spc="-5" dirty="0">
                <a:solidFill>
                  <a:srgbClr val="002060"/>
                </a:solidFill>
                <a:latin typeface="Calibri"/>
                <a:cs typeface="Calibri"/>
              </a:rPr>
              <a:t>Были приняты</a:t>
            </a:r>
            <a:r>
              <a:rPr sz="2400" u="sng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u="sng" spc="-5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400" u="sng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u="sng" spc="-5" dirty="0">
                <a:solidFill>
                  <a:srgbClr val="002060"/>
                </a:solidFill>
                <a:latin typeface="Calibri"/>
                <a:cs typeface="Calibri"/>
              </a:rPr>
              <a:t>2004</a:t>
            </a:r>
            <a:r>
              <a:rPr sz="2400" u="sng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u="sng" spc="-45" dirty="0">
                <a:solidFill>
                  <a:srgbClr val="002060"/>
                </a:solidFill>
                <a:latin typeface="Calibri"/>
                <a:cs typeface="Calibri"/>
              </a:rPr>
              <a:t>году</a:t>
            </a:r>
            <a:r>
              <a:rPr sz="2400" spc="-45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Основной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целью</a:t>
            </a:r>
            <a:r>
              <a:rPr sz="2400" spc="-5" dirty="0">
                <a:latin typeface="Calibri"/>
                <a:cs typeface="Calibri"/>
              </a:rPr>
              <a:t> был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личностный,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предметный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результат.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главу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ставился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набор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информации,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обязательной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изучения.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Подробно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описывалось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содержание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образование: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темы,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дидактические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 err="1" smtClean="0">
                <a:latin typeface="Calibri"/>
                <a:cs typeface="Calibri"/>
              </a:rPr>
              <a:t>единицы</a:t>
            </a:r>
            <a:r>
              <a:rPr lang="ru-RU" sz="2400" spc="-15" dirty="0" smtClean="0">
                <a:latin typeface="Calibri"/>
                <a:cs typeface="Calibri"/>
              </a:rPr>
              <a:t>.</a:t>
            </a:r>
          </a:p>
          <a:p>
            <a:pPr marL="12700" marR="219710">
              <a:lnSpc>
                <a:spcPct val="80000"/>
              </a:lnSpc>
              <a:spcBef>
                <a:spcPts val="994"/>
              </a:spcBef>
              <a:tabLst>
                <a:tab pos="241300" algn="l"/>
              </a:tabLst>
            </a:pPr>
            <a:endParaRPr sz="2400" dirty="0">
              <a:latin typeface="Calibri"/>
              <a:cs typeface="Calibri"/>
            </a:endParaRPr>
          </a:p>
          <a:p>
            <a:pPr marL="241300" marR="546735" indent="-228600">
              <a:lnSpc>
                <a:spcPct val="80000"/>
              </a:lnSpc>
              <a:spcBef>
                <a:spcPts val="101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lang="en-US" sz="2400" b="1" spc="-20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II</a:t>
            </a:r>
            <a:r>
              <a:rPr sz="2400" b="1" spc="-20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 поколение ФГОС</a:t>
            </a:r>
            <a:r>
              <a:rPr sz="24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разрабатывались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2009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2012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год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действуют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до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2022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года.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Акцент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сделан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на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развитие</a:t>
            </a:r>
            <a:r>
              <a:rPr lang="ru-RU" sz="2400" spc="-10" dirty="0">
                <a:latin typeface="Calibri"/>
                <a:cs typeface="Calibri"/>
              </a:rPr>
              <a:t> универсальных учебных действий (</a:t>
            </a:r>
            <a:r>
              <a:rPr sz="2400" spc="-35" dirty="0">
                <a:latin typeface="Calibri"/>
                <a:cs typeface="Calibri"/>
              </a:rPr>
              <a:t>УУД</a:t>
            </a:r>
            <a:r>
              <a:rPr lang="ru-RU" sz="2400" spc="-35" dirty="0">
                <a:latin typeface="Calibri"/>
                <a:cs typeface="Calibri"/>
              </a:rPr>
              <a:t>)</a:t>
            </a:r>
            <a:r>
              <a:rPr sz="2400" spc="-35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то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есть</a:t>
            </a:r>
            <a:endParaRPr sz="2400" dirty="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способности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обучающихся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u="sng" spc="-15" dirty="0">
                <a:solidFill>
                  <a:srgbClr val="002060"/>
                </a:solidFill>
                <a:latin typeface="Calibri"/>
                <a:cs typeface="Calibri"/>
              </a:rPr>
              <a:t>самостоятельно</a:t>
            </a:r>
            <a:r>
              <a:rPr sz="2400" u="sng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002060"/>
                </a:solidFill>
                <a:latin typeface="Calibri"/>
                <a:cs typeface="Calibri"/>
              </a:rPr>
              <a:t>добывать </a:t>
            </a:r>
            <a:r>
              <a:rPr sz="2400" u="sng" spc="-5" dirty="0">
                <a:solidFill>
                  <a:srgbClr val="002060"/>
                </a:solidFill>
                <a:latin typeface="Calibri"/>
                <a:cs typeface="Calibri"/>
              </a:rPr>
              <a:t>информацию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Много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внимания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уделено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проектной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внеурочной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 err="1" smtClean="0">
                <a:latin typeface="Calibri"/>
                <a:cs typeface="Calibri"/>
              </a:rPr>
              <a:t>деятельности</a:t>
            </a:r>
            <a:r>
              <a:rPr lang="ru-RU" sz="2400" spc="-15" dirty="0" smtClean="0">
                <a:latin typeface="Calibri"/>
                <a:cs typeface="Calibri"/>
              </a:rPr>
              <a:t>.</a:t>
            </a:r>
          </a:p>
          <a:p>
            <a:pPr marL="241300" marR="5080">
              <a:lnSpc>
                <a:spcPct val="8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2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b="1" spc="-20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Главная задача ФГОС </a:t>
            </a:r>
            <a:r>
              <a:rPr lang="en-US" sz="2400" b="1" spc="-20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III</a:t>
            </a:r>
            <a:r>
              <a:rPr sz="2400" b="1" spc="-20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 </a:t>
            </a:r>
            <a:r>
              <a:rPr sz="2400" b="1" spc="-20" dirty="0" err="1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поколения</a:t>
            </a:r>
            <a:r>
              <a:rPr sz="2400" b="1" spc="-20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Calibri"/>
              </a:rPr>
              <a:t> </a:t>
            </a:r>
            <a:r>
              <a:rPr lang="ru-RU" sz="2400" spc="-5" dirty="0" smtClean="0">
                <a:latin typeface="Calibri"/>
                <a:cs typeface="Calibri"/>
              </a:rPr>
              <a:t>–</a:t>
            </a:r>
            <a:r>
              <a:rPr sz="2400" spc="20" dirty="0" smtClean="0">
                <a:latin typeface="Calibri"/>
                <a:cs typeface="Calibri"/>
              </a:rPr>
              <a:t> </a:t>
            </a:r>
            <a:r>
              <a:rPr sz="2400" spc="-15" dirty="0" err="1" smtClean="0">
                <a:latin typeface="Calibri"/>
                <a:cs typeface="Calibri"/>
              </a:rPr>
              <a:t>конкретизация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требований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 обучающимся. В </a:t>
            </a:r>
            <a:r>
              <a:rPr sz="2400" dirty="0">
                <a:latin typeface="Calibri"/>
                <a:cs typeface="Calibri"/>
              </a:rPr>
              <a:t>новых </a:t>
            </a:r>
            <a:r>
              <a:rPr sz="2400" spc="-30" dirty="0">
                <a:latin typeface="Calibri"/>
                <a:cs typeface="Calibri"/>
              </a:rPr>
              <a:t>ФГОС </a:t>
            </a:r>
            <a:r>
              <a:rPr sz="2400" spc="-5" dirty="0">
                <a:latin typeface="Calibri"/>
                <a:cs typeface="Calibri"/>
              </a:rPr>
              <a:t>2022 </a:t>
            </a:r>
            <a:r>
              <a:rPr sz="2400" spc="-30" dirty="0">
                <a:latin typeface="Calibri"/>
                <a:cs typeface="Calibri"/>
              </a:rPr>
              <a:t>года </a:t>
            </a:r>
            <a:r>
              <a:rPr sz="2400" spc="-25" dirty="0">
                <a:latin typeface="Calibri"/>
                <a:cs typeface="Calibri"/>
              </a:rPr>
              <a:t>определяют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чёткие </a:t>
            </a:r>
            <a:r>
              <a:rPr sz="2400" spc="-5" dirty="0">
                <a:latin typeface="Calibri"/>
                <a:cs typeface="Calibri"/>
              </a:rPr>
              <a:t>требования к </a:t>
            </a:r>
            <a:r>
              <a:rPr sz="2400" spc="-10" dirty="0">
                <a:latin typeface="Calibri"/>
                <a:cs typeface="Calibri"/>
              </a:rPr>
              <a:t>предметным </a:t>
            </a:r>
            <a:r>
              <a:rPr sz="2400" spc="-30" dirty="0">
                <a:latin typeface="Calibri"/>
                <a:cs typeface="Calibri"/>
              </a:rPr>
              <a:t>результатам </a:t>
            </a:r>
            <a:r>
              <a:rPr sz="2400" spc="-10" dirty="0">
                <a:latin typeface="Calibri"/>
                <a:cs typeface="Calibri"/>
              </a:rPr>
              <a:t>по </a:t>
            </a:r>
            <a:r>
              <a:rPr sz="2400" spc="-15" dirty="0">
                <a:latin typeface="Calibri"/>
                <a:cs typeface="Calibri"/>
              </a:rPr>
              <a:t>каждой </a:t>
            </a:r>
            <a:r>
              <a:rPr sz="2400" spc="-5" dirty="0">
                <a:latin typeface="Calibri"/>
                <a:cs typeface="Calibri"/>
              </a:rPr>
              <a:t>учебной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дисциплине.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011" y="0"/>
            <a:ext cx="1173988" cy="11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372" y="1438477"/>
            <a:ext cx="5177790" cy="4298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Действующий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ФГОС</a:t>
            </a:r>
            <a:r>
              <a:rPr sz="2000" b="1" spc="4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ООО:</a:t>
            </a:r>
            <a:endParaRPr sz="2000">
              <a:latin typeface="Calibri"/>
              <a:cs typeface="Calibri"/>
            </a:endParaRPr>
          </a:p>
          <a:p>
            <a:pPr marL="12700" marR="89535">
              <a:lnSpc>
                <a:spcPct val="100000"/>
              </a:lnSpc>
              <a:spcBef>
                <a:spcPts val="25"/>
              </a:spcBef>
            </a:pPr>
            <a:r>
              <a:rPr sz="1700" dirty="0">
                <a:latin typeface="Calibri"/>
                <a:cs typeface="Calibri"/>
              </a:rPr>
              <a:t>9.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Личностные </a:t>
            </a:r>
            <a:r>
              <a:rPr sz="1700" spc="-20" dirty="0">
                <a:latin typeface="Calibri"/>
                <a:cs typeface="Calibri"/>
              </a:rPr>
              <a:t>результаты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освоения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ООП ООО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должны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отражать: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1)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воспитание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российской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гражданской </a:t>
            </a:r>
            <a:r>
              <a:rPr sz="1600" spc="-5" dirty="0">
                <a:latin typeface="Calibri"/>
                <a:cs typeface="Calibri"/>
              </a:rPr>
              <a:t>идентичности: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патриотизма,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уважения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 Отечеству,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прошлому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настоя-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щему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многонационального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народа</a:t>
            </a:r>
            <a:r>
              <a:rPr sz="1600" spc="-10" dirty="0">
                <a:latin typeface="Calibri"/>
                <a:cs typeface="Calibri"/>
              </a:rPr>
              <a:t> России;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осознание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своей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этнической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принадлежности,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знание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истории,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языка,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культуры</a:t>
            </a:r>
            <a:r>
              <a:rPr sz="1600" spc="-5" dirty="0">
                <a:latin typeface="Calibri"/>
                <a:cs typeface="Calibri"/>
              </a:rPr>
              <a:t> своего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народа,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своего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края, основ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культурного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наследия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народов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России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человечества;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усвоение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гуманистических,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демократических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традиционных</a:t>
            </a:r>
            <a:endParaRPr sz="1600">
              <a:latin typeface="Calibri"/>
              <a:cs typeface="Calibri"/>
            </a:endParaRPr>
          </a:p>
          <a:p>
            <a:pPr marL="12700" marR="31369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ценностей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многонационального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российского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общества;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воспитание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чувства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ответственности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долга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перед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Родиной</a:t>
            </a:r>
            <a:r>
              <a:rPr sz="1700" spc="-15" dirty="0">
                <a:latin typeface="Calibri"/>
                <a:cs typeface="Calibri"/>
              </a:rPr>
              <a:t>;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</a:pPr>
            <a:r>
              <a:rPr sz="1700" dirty="0">
                <a:latin typeface="Calibri"/>
                <a:cs typeface="Calibri"/>
              </a:rPr>
              <a:t>…</a:t>
            </a:r>
            <a:endParaRPr sz="1700">
              <a:latin typeface="Calibri"/>
              <a:cs typeface="Calibri"/>
            </a:endParaRPr>
          </a:p>
          <a:p>
            <a:pPr marL="12700" marR="56896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11)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развитие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эстетического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сознания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через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освоение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художественного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наследия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народов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России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мира,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творческой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эстетического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характера.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053" y="556447"/>
            <a:ext cx="1144635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i="1" spc="-5" smtClean="0">
                <a:solidFill>
                  <a:srgbClr val="A42C36"/>
                </a:solidFill>
                <a:latin typeface="Georgia" panose="02040502050405020303" pitchFamily="18" charset="0"/>
                <a:cs typeface="Calibri"/>
              </a:rPr>
              <a:t>Детализация</a:t>
            </a:r>
            <a:r>
              <a:rPr b="1" i="1" smtClean="0">
                <a:solidFill>
                  <a:srgbClr val="A42C36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b="1" i="1" spc="-5" smtClean="0">
                <a:solidFill>
                  <a:srgbClr val="A42C36"/>
                </a:solidFill>
                <a:latin typeface="Georgia" panose="02040502050405020303" pitchFamily="18" charset="0"/>
                <a:cs typeface="Calibri"/>
              </a:rPr>
              <a:t>требований</a:t>
            </a:r>
            <a:r>
              <a:rPr b="1" i="1" spc="-10" smtClean="0">
                <a:solidFill>
                  <a:srgbClr val="A42C36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b="1" i="1" smtClean="0">
                <a:solidFill>
                  <a:srgbClr val="A42C36"/>
                </a:solidFill>
                <a:latin typeface="Georgia" panose="02040502050405020303" pitchFamily="18" charset="0"/>
                <a:cs typeface="Calibri"/>
              </a:rPr>
              <a:t>к</a:t>
            </a:r>
            <a:r>
              <a:rPr b="1" i="1" spc="5" smtClean="0">
                <a:solidFill>
                  <a:srgbClr val="A42C36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b="1" i="1" smtClean="0">
                <a:solidFill>
                  <a:srgbClr val="A42C36"/>
                </a:solidFill>
                <a:latin typeface="Georgia" panose="02040502050405020303" pitchFamily="18" charset="0"/>
                <a:cs typeface="Calibri"/>
              </a:rPr>
              <a:t>личностным</a:t>
            </a:r>
            <a:r>
              <a:rPr b="1" i="1" spc="-5" smtClean="0">
                <a:solidFill>
                  <a:srgbClr val="A42C36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b="1" i="1" spc="-25" smtClean="0">
                <a:solidFill>
                  <a:srgbClr val="A42C36"/>
                </a:solidFill>
                <a:latin typeface="Georgia" panose="02040502050405020303" pitchFamily="18" charset="0"/>
                <a:cs typeface="Calibri"/>
              </a:rPr>
              <a:t>результатам</a:t>
            </a:r>
            <a:endParaRPr b="1" i="1" dirty="0"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354" y="1219200"/>
            <a:ext cx="5452745" cy="5177446"/>
          </a:xfrm>
          <a:custGeom>
            <a:avLst/>
            <a:gdLst/>
            <a:ahLst/>
            <a:cxnLst/>
            <a:rect l="l" t="t" r="r" b="b"/>
            <a:pathLst>
              <a:path w="5452745" h="4888230">
                <a:moveTo>
                  <a:pt x="0" y="814705"/>
                </a:moveTo>
                <a:lnTo>
                  <a:pt x="1383" y="766833"/>
                </a:lnTo>
                <a:lnTo>
                  <a:pt x="5481" y="719690"/>
                </a:lnTo>
                <a:lnTo>
                  <a:pt x="12217" y="673353"/>
                </a:lnTo>
                <a:lnTo>
                  <a:pt x="21516" y="627896"/>
                </a:lnTo>
                <a:lnTo>
                  <a:pt x="33301" y="583398"/>
                </a:lnTo>
                <a:lnTo>
                  <a:pt x="47496" y="539933"/>
                </a:lnTo>
                <a:lnTo>
                  <a:pt x="64023" y="497580"/>
                </a:lnTo>
                <a:lnTo>
                  <a:pt x="82807" y="456413"/>
                </a:lnTo>
                <a:lnTo>
                  <a:pt x="103771" y="416509"/>
                </a:lnTo>
                <a:lnTo>
                  <a:pt x="126839" y="377946"/>
                </a:lnTo>
                <a:lnTo>
                  <a:pt x="151935" y="340798"/>
                </a:lnTo>
                <a:lnTo>
                  <a:pt x="178981" y="305143"/>
                </a:lnTo>
                <a:lnTo>
                  <a:pt x="207902" y="271057"/>
                </a:lnTo>
                <a:lnTo>
                  <a:pt x="238621" y="238617"/>
                </a:lnTo>
                <a:lnTo>
                  <a:pt x="271062" y="207898"/>
                </a:lnTo>
                <a:lnTo>
                  <a:pt x="305148" y="178977"/>
                </a:lnTo>
                <a:lnTo>
                  <a:pt x="340804" y="151931"/>
                </a:lnTo>
                <a:lnTo>
                  <a:pt x="377951" y="126836"/>
                </a:lnTo>
                <a:lnTo>
                  <a:pt x="416515" y="103769"/>
                </a:lnTo>
                <a:lnTo>
                  <a:pt x="456418" y="82805"/>
                </a:lnTo>
                <a:lnTo>
                  <a:pt x="497585" y="64021"/>
                </a:lnTo>
                <a:lnTo>
                  <a:pt x="539938" y="47494"/>
                </a:lnTo>
                <a:lnTo>
                  <a:pt x="583402" y="33300"/>
                </a:lnTo>
                <a:lnTo>
                  <a:pt x="627900" y="21516"/>
                </a:lnTo>
                <a:lnTo>
                  <a:pt x="673356" y="12217"/>
                </a:lnTo>
                <a:lnTo>
                  <a:pt x="719693" y="5480"/>
                </a:lnTo>
                <a:lnTo>
                  <a:pt x="766834" y="1382"/>
                </a:lnTo>
                <a:lnTo>
                  <a:pt x="814705" y="0"/>
                </a:lnTo>
                <a:lnTo>
                  <a:pt x="4637786" y="0"/>
                </a:lnTo>
                <a:lnTo>
                  <a:pt x="4685657" y="1382"/>
                </a:lnTo>
                <a:lnTo>
                  <a:pt x="4732800" y="5480"/>
                </a:lnTo>
                <a:lnTo>
                  <a:pt x="4779137" y="12217"/>
                </a:lnTo>
                <a:lnTo>
                  <a:pt x="4824594" y="21516"/>
                </a:lnTo>
                <a:lnTo>
                  <a:pt x="4869092" y="33300"/>
                </a:lnTo>
                <a:lnTo>
                  <a:pt x="4912557" y="47494"/>
                </a:lnTo>
                <a:lnTo>
                  <a:pt x="4954910" y="64021"/>
                </a:lnTo>
                <a:lnTo>
                  <a:pt x="4996077" y="82805"/>
                </a:lnTo>
                <a:lnTo>
                  <a:pt x="5035981" y="103769"/>
                </a:lnTo>
                <a:lnTo>
                  <a:pt x="5074544" y="126836"/>
                </a:lnTo>
                <a:lnTo>
                  <a:pt x="5111692" y="151931"/>
                </a:lnTo>
                <a:lnTo>
                  <a:pt x="5147347" y="178977"/>
                </a:lnTo>
                <a:lnTo>
                  <a:pt x="5181433" y="207898"/>
                </a:lnTo>
                <a:lnTo>
                  <a:pt x="5213873" y="238617"/>
                </a:lnTo>
                <a:lnTo>
                  <a:pt x="5244592" y="271057"/>
                </a:lnTo>
                <a:lnTo>
                  <a:pt x="5273513" y="305143"/>
                </a:lnTo>
                <a:lnTo>
                  <a:pt x="5300559" y="340798"/>
                </a:lnTo>
                <a:lnTo>
                  <a:pt x="5325654" y="377946"/>
                </a:lnTo>
                <a:lnTo>
                  <a:pt x="5348721" y="416509"/>
                </a:lnTo>
                <a:lnTo>
                  <a:pt x="5369685" y="456413"/>
                </a:lnTo>
                <a:lnTo>
                  <a:pt x="5388469" y="497580"/>
                </a:lnTo>
                <a:lnTo>
                  <a:pt x="5404996" y="539933"/>
                </a:lnTo>
                <a:lnTo>
                  <a:pt x="5419190" y="583398"/>
                </a:lnTo>
                <a:lnTo>
                  <a:pt x="5430974" y="627896"/>
                </a:lnTo>
                <a:lnTo>
                  <a:pt x="5440273" y="673353"/>
                </a:lnTo>
                <a:lnTo>
                  <a:pt x="5447010" y="719690"/>
                </a:lnTo>
                <a:lnTo>
                  <a:pt x="5451108" y="766833"/>
                </a:lnTo>
                <a:lnTo>
                  <a:pt x="5452491" y="814705"/>
                </a:lnTo>
                <a:lnTo>
                  <a:pt x="5452491" y="4073398"/>
                </a:lnTo>
                <a:lnTo>
                  <a:pt x="5451108" y="4121264"/>
                </a:lnTo>
                <a:lnTo>
                  <a:pt x="5447010" y="4168402"/>
                </a:lnTo>
                <a:lnTo>
                  <a:pt x="5440273" y="4214735"/>
                </a:lnTo>
                <a:lnTo>
                  <a:pt x="5430974" y="4260188"/>
                </a:lnTo>
                <a:lnTo>
                  <a:pt x="5419190" y="4304683"/>
                </a:lnTo>
                <a:lnTo>
                  <a:pt x="5404996" y="4348144"/>
                </a:lnTo>
                <a:lnTo>
                  <a:pt x="5388469" y="4390495"/>
                </a:lnTo>
                <a:lnTo>
                  <a:pt x="5369685" y="4431660"/>
                </a:lnTo>
                <a:lnTo>
                  <a:pt x="5348721" y="4471561"/>
                </a:lnTo>
                <a:lnTo>
                  <a:pt x="5325654" y="4510123"/>
                </a:lnTo>
                <a:lnTo>
                  <a:pt x="5300559" y="4547269"/>
                </a:lnTo>
                <a:lnTo>
                  <a:pt x="5273513" y="4582923"/>
                </a:lnTo>
                <a:lnTo>
                  <a:pt x="5244592" y="4617008"/>
                </a:lnTo>
                <a:lnTo>
                  <a:pt x="5213873" y="4649447"/>
                </a:lnTo>
                <a:lnTo>
                  <a:pt x="5181433" y="4680165"/>
                </a:lnTo>
                <a:lnTo>
                  <a:pt x="5147347" y="4709086"/>
                </a:lnTo>
                <a:lnTo>
                  <a:pt x="5111692" y="4736131"/>
                </a:lnTo>
                <a:lnTo>
                  <a:pt x="5074544" y="4761226"/>
                </a:lnTo>
                <a:lnTo>
                  <a:pt x="5035981" y="4784294"/>
                </a:lnTo>
                <a:lnTo>
                  <a:pt x="4996077" y="4805258"/>
                </a:lnTo>
                <a:lnTo>
                  <a:pt x="4954910" y="4824041"/>
                </a:lnTo>
                <a:lnTo>
                  <a:pt x="4912557" y="4840569"/>
                </a:lnTo>
                <a:lnTo>
                  <a:pt x="4869092" y="4854763"/>
                </a:lnTo>
                <a:lnTo>
                  <a:pt x="4824594" y="4866548"/>
                </a:lnTo>
                <a:lnTo>
                  <a:pt x="4779137" y="4875847"/>
                </a:lnTo>
                <a:lnTo>
                  <a:pt x="4732800" y="4882583"/>
                </a:lnTo>
                <a:lnTo>
                  <a:pt x="4685657" y="4886681"/>
                </a:lnTo>
                <a:lnTo>
                  <a:pt x="4637786" y="4888064"/>
                </a:lnTo>
                <a:lnTo>
                  <a:pt x="814705" y="4888064"/>
                </a:lnTo>
                <a:lnTo>
                  <a:pt x="766834" y="4886681"/>
                </a:lnTo>
                <a:lnTo>
                  <a:pt x="719693" y="4882583"/>
                </a:lnTo>
                <a:lnTo>
                  <a:pt x="673356" y="4875847"/>
                </a:lnTo>
                <a:lnTo>
                  <a:pt x="627900" y="4866548"/>
                </a:lnTo>
                <a:lnTo>
                  <a:pt x="583402" y="4854763"/>
                </a:lnTo>
                <a:lnTo>
                  <a:pt x="539938" y="4840569"/>
                </a:lnTo>
                <a:lnTo>
                  <a:pt x="497585" y="4824041"/>
                </a:lnTo>
                <a:lnTo>
                  <a:pt x="456418" y="4805258"/>
                </a:lnTo>
                <a:lnTo>
                  <a:pt x="416515" y="4784294"/>
                </a:lnTo>
                <a:lnTo>
                  <a:pt x="377951" y="4761226"/>
                </a:lnTo>
                <a:lnTo>
                  <a:pt x="340804" y="4736131"/>
                </a:lnTo>
                <a:lnTo>
                  <a:pt x="305148" y="4709086"/>
                </a:lnTo>
                <a:lnTo>
                  <a:pt x="271062" y="4680165"/>
                </a:lnTo>
                <a:lnTo>
                  <a:pt x="238621" y="4649447"/>
                </a:lnTo>
                <a:lnTo>
                  <a:pt x="207902" y="4617008"/>
                </a:lnTo>
                <a:lnTo>
                  <a:pt x="178981" y="4582923"/>
                </a:lnTo>
                <a:lnTo>
                  <a:pt x="151935" y="4547269"/>
                </a:lnTo>
                <a:lnTo>
                  <a:pt x="126839" y="4510123"/>
                </a:lnTo>
                <a:lnTo>
                  <a:pt x="103771" y="4471561"/>
                </a:lnTo>
                <a:lnTo>
                  <a:pt x="82807" y="4431660"/>
                </a:lnTo>
                <a:lnTo>
                  <a:pt x="64023" y="4390495"/>
                </a:lnTo>
                <a:lnTo>
                  <a:pt x="47496" y="4348144"/>
                </a:lnTo>
                <a:lnTo>
                  <a:pt x="33301" y="4304683"/>
                </a:lnTo>
                <a:lnTo>
                  <a:pt x="21516" y="4260188"/>
                </a:lnTo>
                <a:lnTo>
                  <a:pt x="12217" y="4214735"/>
                </a:lnTo>
                <a:lnTo>
                  <a:pt x="5481" y="4168402"/>
                </a:lnTo>
                <a:lnTo>
                  <a:pt x="1383" y="4121264"/>
                </a:lnTo>
                <a:lnTo>
                  <a:pt x="0" y="4073398"/>
                </a:lnTo>
                <a:lnTo>
                  <a:pt x="0" y="81470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9896" y="1072388"/>
            <a:ext cx="6152515" cy="5057775"/>
          </a:xfrm>
          <a:custGeom>
            <a:avLst/>
            <a:gdLst/>
            <a:ahLst/>
            <a:cxnLst/>
            <a:rect l="l" t="t" r="r" b="b"/>
            <a:pathLst>
              <a:path w="6152515" h="5057775">
                <a:moveTo>
                  <a:pt x="0" y="843026"/>
                </a:moveTo>
                <a:lnTo>
                  <a:pt x="1334" y="795188"/>
                </a:lnTo>
                <a:lnTo>
                  <a:pt x="5290" y="748051"/>
                </a:lnTo>
                <a:lnTo>
                  <a:pt x="11797" y="701684"/>
                </a:lnTo>
                <a:lnTo>
                  <a:pt x="20783" y="656161"/>
                </a:lnTo>
                <a:lnTo>
                  <a:pt x="32176" y="611550"/>
                </a:lnTo>
                <a:lnTo>
                  <a:pt x="45907" y="567924"/>
                </a:lnTo>
                <a:lnTo>
                  <a:pt x="61903" y="525354"/>
                </a:lnTo>
                <a:lnTo>
                  <a:pt x="80094" y="483912"/>
                </a:lnTo>
                <a:lnTo>
                  <a:pt x="100408" y="443667"/>
                </a:lnTo>
                <a:lnTo>
                  <a:pt x="122773" y="404692"/>
                </a:lnTo>
                <a:lnTo>
                  <a:pt x="147120" y="367057"/>
                </a:lnTo>
                <a:lnTo>
                  <a:pt x="173376" y="330834"/>
                </a:lnTo>
                <a:lnTo>
                  <a:pt x="201470" y="296093"/>
                </a:lnTo>
                <a:lnTo>
                  <a:pt x="231332" y="262907"/>
                </a:lnTo>
                <a:lnTo>
                  <a:pt x="262890" y="231346"/>
                </a:lnTo>
                <a:lnTo>
                  <a:pt x="296072" y="201482"/>
                </a:lnTo>
                <a:lnTo>
                  <a:pt x="330808" y="173385"/>
                </a:lnTo>
                <a:lnTo>
                  <a:pt x="367026" y="147127"/>
                </a:lnTo>
                <a:lnTo>
                  <a:pt x="404656" y="122778"/>
                </a:lnTo>
                <a:lnTo>
                  <a:pt x="443625" y="100411"/>
                </a:lnTo>
                <a:lnTo>
                  <a:pt x="483863" y="80096"/>
                </a:lnTo>
                <a:lnTo>
                  <a:pt x="525299" y="61905"/>
                </a:lnTo>
                <a:lnTo>
                  <a:pt x="567861" y="45908"/>
                </a:lnTo>
                <a:lnTo>
                  <a:pt x="611478" y="32177"/>
                </a:lnTo>
                <a:lnTo>
                  <a:pt x="656079" y="20783"/>
                </a:lnTo>
                <a:lnTo>
                  <a:pt x="701593" y="11797"/>
                </a:lnTo>
                <a:lnTo>
                  <a:pt x="747948" y="5290"/>
                </a:lnTo>
                <a:lnTo>
                  <a:pt x="795074" y="1334"/>
                </a:lnTo>
                <a:lnTo>
                  <a:pt x="842899" y="0"/>
                </a:lnTo>
                <a:lnTo>
                  <a:pt x="5309488" y="0"/>
                </a:lnTo>
                <a:lnTo>
                  <a:pt x="5357326" y="1334"/>
                </a:lnTo>
                <a:lnTo>
                  <a:pt x="5404463" y="5290"/>
                </a:lnTo>
                <a:lnTo>
                  <a:pt x="5450830" y="11797"/>
                </a:lnTo>
                <a:lnTo>
                  <a:pt x="5496353" y="20783"/>
                </a:lnTo>
                <a:lnTo>
                  <a:pt x="5540964" y="32177"/>
                </a:lnTo>
                <a:lnTo>
                  <a:pt x="5584590" y="45908"/>
                </a:lnTo>
                <a:lnTo>
                  <a:pt x="5627160" y="61905"/>
                </a:lnTo>
                <a:lnTo>
                  <a:pt x="5668602" y="80096"/>
                </a:lnTo>
                <a:lnTo>
                  <a:pt x="5708847" y="100411"/>
                </a:lnTo>
                <a:lnTo>
                  <a:pt x="5747822" y="122778"/>
                </a:lnTo>
                <a:lnTo>
                  <a:pt x="5785457" y="147127"/>
                </a:lnTo>
                <a:lnTo>
                  <a:pt x="5821680" y="173385"/>
                </a:lnTo>
                <a:lnTo>
                  <a:pt x="5856421" y="201482"/>
                </a:lnTo>
                <a:lnTo>
                  <a:pt x="5889607" y="231346"/>
                </a:lnTo>
                <a:lnTo>
                  <a:pt x="5921168" y="262907"/>
                </a:lnTo>
                <a:lnTo>
                  <a:pt x="5951032" y="296093"/>
                </a:lnTo>
                <a:lnTo>
                  <a:pt x="5979129" y="330834"/>
                </a:lnTo>
                <a:lnTo>
                  <a:pt x="6005387" y="367057"/>
                </a:lnTo>
                <a:lnTo>
                  <a:pt x="6029736" y="404692"/>
                </a:lnTo>
                <a:lnTo>
                  <a:pt x="6052103" y="443667"/>
                </a:lnTo>
                <a:lnTo>
                  <a:pt x="6072418" y="483912"/>
                </a:lnTo>
                <a:lnTo>
                  <a:pt x="6090609" y="525354"/>
                </a:lnTo>
                <a:lnTo>
                  <a:pt x="6106606" y="567924"/>
                </a:lnTo>
                <a:lnTo>
                  <a:pt x="6120337" y="611550"/>
                </a:lnTo>
                <a:lnTo>
                  <a:pt x="6131731" y="656161"/>
                </a:lnTo>
                <a:lnTo>
                  <a:pt x="6140717" y="701684"/>
                </a:lnTo>
                <a:lnTo>
                  <a:pt x="6147224" y="748051"/>
                </a:lnTo>
                <a:lnTo>
                  <a:pt x="6151180" y="795188"/>
                </a:lnTo>
                <a:lnTo>
                  <a:pt x="6152514" y="843026"/>
                </a:lnTo>
                <a:lnTo>
                  <a:pt x="6152514" y="4214495"/>
                </a:lnTo>
                <a:lnTo>
                  <a:pt x="6151180" y="4262333"/>
                </a:lnTo>
                <a:lnTo>
                  <a:pt x="6147224" y="4309471"/>
                </a:lnTo>
                <a:lnTo>
                  <a:pt x="6140717" y="4355838"/>
                </a:lnTo>
                <a:lnTo>
                  <a:pt x="6131731" y="4401361"/>
                </a:lnTo>
                <a:lnTo>
                  <a:pt x="6120337" y="4445971"/>
                </a:lnTo>
                <a:lnTo>
                  <a:pt x="6106606" y="4489596"/>
                </a:lnTo>
                <a:lnTo>
                  <a:pt x="6090609" y="4532165"/>
                </a:lnTo>
                <a:lnTo>
                  <a:pt x="6072418" y="4573607"/>
                </a:lnTo>
                <a:lnTo>
                  <a:pt x="6052103" y="4613850"/>
                </a:lnTo>
                <a:lnTo>
                  <a:pt x="6029736" y="4652824"/>
                </a:lnTo>
                <a:lnTo>
                  <a:pt x="6005387" y="4690457"/>
                </a:lnTo>
                <a:lnTo>
                  <a:pt x="5979129" y="4726678"/>
                </a:lnTo>
                <a:lnTo>
                  <a:pt x="5951032" y="4761416"/>
                </a:lnTo>
                <a:lnTo>
                  <a:pt x="5921168" y="4794600"/>
                </a:lnTo>
                <a:lnTo>
                  <a:pt x="5889607" y="4826158"/>
                </a:lnTo>
                <a:lnTo>
                  <a:pt x="5856421" y="4856020"/>
                </a:lnTo>
                <a:lnTo>
                  <a:pt x="5821680" y="4884115"/>
                </a:lnTo>
                <a:lnTo>
                  <a:pt x="5785457" y="4910371"/>
                </a:lnTo>
                <a:lnTo>
                  <a:pt x="5747822" y="4934717"/>
                </a:lnTo>
                <a:lnTo>
                  <a:pt x="5708847" y="4957082"/>
                </a:lnTo>
                <a:lnTo>
                  <a:pt x="5668602" y="4977395"/>
                </a:lnTo>
                <a:lnTo>
                  <a:pt x="5627160" y="4995584"/>
                </a:lnTo>
                <a:lnTo>
                  <a:pt x="5584590" y="5011579"/>
                </a:lnTo>
                <a:lnTo>
                  <a:pt x="5540964" y="5025309"/>
                </a:lnTo>
                <a:lnTo>
                  <a:pt x="5496353" y="5036702"/>
                </a:lnTo>
                <a:lnTo>
                  <a:pt x="5450830" y="5045686"/>
                </a:lnTo>
                <a:lnTo>
                  <a:pt x="5404463" y="5052192"/>
                </a:lnTo>
                <a:lnTo>
                  <a:pt x="5357326" y="5056148"/>
                </a:lnTo>
                <a:lnTo>
                  <a:pt x="5309488" y="5057482"/>
                </a:lnTo>
                <a:lnTo>
                  <a:pt x="842899" y="5057482"/>
                </a:lnTo>
                <a:lnTo>
                  <a:pt x="795074" y="5056148"/>
                </a:lnTo>
                <a:lnTo>
                  <a:pt x="747948" y="5052192"/>
                </a:lnTo>
                <a:lnTo>
                  <a:pt x="701593" y="5045686"/>
                </a:lnTo>
                <a:lnTo>
                  <a:pt x="656079" y="5036702"/>
                </a:lnTo>
                <a:lnTo>
                  <a:pt x="611478" y="5025309"/>
                </a:lnTo>
                <a:lnTo>
                  <a:pt x="567861" y="5011579"/>
                </a:lnTo>
                <a:lnTo>
                  <a:pt x="525299" y="4995584"/>
                </a:lnTo>
                <a:lnTo>
                  <a:pt x="483863" y="4977395"/>
                </a:lnTo>
                <a:lnTo>
                  <a:pt x="443625" y="4957082"/>
                </a:lnTo>
                <a:lnTo>
                  <a:pt x="404656" y="4934717"/>
                </a:lnTo>
                <a:lnTo>
                  <a:pt x="367026" y="4910371"/>
                </a:lnTo>
                <a:lnTo>
                  <a:pt x="330808" y="4884115"/>
                </a:lnTo>
                <a:lnTo>
                  <a:pt x="296072" y="4856020"/>
                </a:lnTo>
                <a:lnTo>
                  <a:pt x="262890" y="4826158"/>
                </a:lnTo>
                <a:lnTo>
                  <a:pt x="231332" y="4794600"/>
                </a:lnTo>
                <a:lnTo>
                  <a:pt x="201470" y="4761416"/>
                </a:lnTo>
                <a:lnTo>
                  <a:pt x="173376" y="4726678"/>
                </a:lnTo>
                <a:lnTo>
                  <a:pt x="147120" y="4690457"/>
                </a:lnTo>
                <a:lnTo>
                  <a:pt x="122773" y="4652824"/>
                </a:lnTo>
                <a:lnTo>
                  <a:pt x="100408" y="4613850"/>
                </a:lnTo>
                <a:lnTo>
                  <a:pt x="80094" y="4573607"/>
                </a:lnTo>
                <a:lnTo>
                  <a:pt x="61903" y="4532165"/>
                </a:lnTo>
                <a:lnTo>
                  <a:pt x="45907" y="4489596"/>
                </a:lnTo>
                <a:lnTo>
                  <a:pt x="32176" y="4445971"/>
                </a:lnTo>
                <a:lnTo>
                  <a:pt x="20783" y="4401361"/>
                </a:lnTo>
                <a:lnTo>
                  <a:pt x="11797" y="4355838"/>
                </a:lnTo>
                <a:lnTo>
                  <a:pt x="5290" y="4309471"/>
                </a:lnTo>
                <a:lnTo>
                  <a:pt x="1334" y="4262333"/>
                </a:lnTo>
                <a:lnTo>
                  <a:pt x="0" y="4214495"/>
                </a:lnTo>
                <a:lnTo>
                  <a:pt x="0" y="8430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28690" y="1105509"/>
            <a:ext cx="5802630" cy="569404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905"/>
              </a:spcBef>
            </a:pPr>
            <a:r>
              <a:rPr sz="2000" b="1" spc="-5" dirty="0">
                <a:latin typeface="Calibri"/>
                <a:cs typeface="Calibri"/>
              </a:rPr>
              <a:t>Обновленный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ФГОС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ООО:</a:t>
            </a:r>
            <a:endParaRPr sz="2000" dirty="0">
              <a:latin typeface="Calibri"/>
              <a:cs typeface="Calibri"/>
            </a:endParaRPr>
          </a:p>
          <a:p>
            <a:pPr marL="12700" marR="290195">
              <a:lnSpc>
                <a:spcPct val="100000"/>
              </a:lnSpc>
              <a:spcBef>
                <a:spcPts val="805"/>
              </a:spcBef>
            </a:pPr>
            <a:r>
              <a:rPr sz="2000" spc="-25" dirty="0">
                <a:latin typeface="Calibri"/>
                <a:cs typeface="Calibri"/>
              </a:rPr>
              <a:t>Группы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личностных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результатов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(по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направлениям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воспитательной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работы):</a:t>
            </a:r>
            <a:endParaRPr sz="2000" dirty="0">
              <a:latin typeface="Calibri"/>
              <a:cs typeface="Calibri"/>
            </a:endParaRPr>
          </a:p>
          <a:p>
            <a:pPr marL="263525" indent="-251460">
              <a:lnSpc>
                <a:spcPct val="100000"/>
              </a:lnSpc>
              <a:buAutoNum type="arabicPeriod"/>
              <a:tabLst>
                <a:tab pos="264160" algn="l"/>
              </a:tabLst>
            </a:pPr>
            <a:r>
              <a:rPr sz="2000" spc="-20" dirty="0">
                <a:latin typeface="Calibri"/>
                <a:cs typeface="Calibri"/>
              </a:rPr>
              <a:t>Гражданское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(8)</a:t>
            </a:r>
          </a:p>
          <a:p>
            <a:pPr marL="263525" indent="-251460">
              <a:lnSpc>
                <a:spcPct val="100000"/>
              </a:lnSpc>
              <a:buAutoNum type="arabicPeriod"/>
              <a:tabLst>
                <a:tab pos="264160" algn="l"/>
              </a:tabLst>
            </a:pPr>
            <a:r>
              <a:rPr sz="2000" spc="-5" dirty="0">
                <a:latin typeface="Calibri"/>
                <a:cs typeface="Calibri"/>
              </a:rPr>
              <a:t>Патриотическое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(3)</a:t>
            </a:r>
          </a:p>
          <a:p>
            <a:pPr marL="263525" indent="-2514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4160" algn="l"/>
              </a:tabLst>
            </a:pPr>
            <a:r>
              <a:rPr sz="2000" spc="-5" dirty="0">
                <a:latin typeface="Calibri"/>
                <a:cs typeface="Calibri"/>
              </a:rPr>
              <a:t>Духовно-нравственное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(3)</a:t>
            </a:r>
          </a:p>
          <a:p>
            <a:pPr marL="263525" indent="-251460">
              <a:lnSpc>
                <a:spcPct val="100000"/>
              </a:lnSpc>
              <a:buAutoNum type="arabicPeriod"/>
              <a:tabLst>
                <a:tab pos="264160" algn="l"/>
              </a:tabLst>
            </a:pPr>
            <a:r>
              <a:rPr sz="2000" spc="-10" dirty="0">
                <a:latin typeface="Calibri"/>
                <a:cs typeface="Calibri"/>
              </a:rPr>
              <a:t>Эстетическое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воспитание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(3)</a:t>
            </a:r>
          </a:p>
          <a:p>
            <a:pPr marL="12700" marR="57785">
              <a:lnSpc>
                <a:spcPct val="100000"/>
              </a:lnSpc>
              <a:buAutoNum type="arabicPeriod"/>
              <a:tabLst>
                <a:tab pos="264160" algn="l"/>
              </a:tabLst>
            </a:pPr>
            <a:r>
              <a:rPr sz="2000" spc="-5" dirty="0">
                <a:latin typeface="Calibri"/>
                <a:cs typeface="Calibri"/>
              </a:rPr>
              <a:t>Физическое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Формирование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культуры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здоровья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эмоционального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благополучия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(8)</a:t>
            </a:r>
          </a:p>
          <a:p>
            <a:pPr marL="263525" indent="-251460">
              <a:lnSpc>
                <a:spcPct val="100000"/>
              </a:lnSpc>
              <a:buAutoNum type="arabicPeriod"/>
              <a:tabLst>
                <a:tab pos="264160" algn="l"/>
              </a:tabLst>
            </a:pPr>
            <a:r>
              <a:rPr sz="2000" spc="-35" dirty="0">
                <a:latin typeface="Calibri"/>
                <a:cs typeface="Calibri"/>
              </a:rPr>
              <a:t>Трудовое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(6)</a:t>
            </a:r>
          </a:p>
          <a:p>
            <a:pPr marL="263525" indent="-251460">
              <a:lnSpc>
                <a:spcPct val="100000"/>
              </a:lnSpc>
              <a:buAutoNum type="arabicPeriod"/>
              <a:tabLst>
                <a:tab pos="264160" algn="l"/>
              </a:tabLst>
            </a:pPr>
            <a:r>
              <a:rPr sz="2000" spc="-10" dirty="0">
                <a:latin typeface="Calibri"/>
                <a:cs typeface="Calibri"/>
              </a:rPr>
              <a:t>Экологическое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воспитание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(5)</a:t>
            </a:r>
          </a:p>
          <a:p>
            <a:pPr marL="263525" indent="-251460">
              <a:lnSpc>
                <a:spcPct val="100000"/>
              </a:lnSpc>
              <a:buAutoNum type="arabicPeriod"/>
              <a:tabLst>
                <a:tab pos="264160" algn="l"/>
              </a:tabLst>
            </a:pPr>
            <a:r>
              <a:rPr sz="2000" dirty="0">
                <a:latin typeface="Calibri"/>
                <a:cs typeface="Calibri"/>
              </a:rPr>
              <a:t>Воспитание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ценности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научного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познания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(3)</a:t>
            </a:r>
          </a:p>
          <a:p>
            <a:pPr marL="12700" marR="5080">
              <a:lnSpc>
                <a:spcPct val="100000"/>
              </a:lnSpc>
              <a:buAutoNum type="arabicPeriod"/>
              <a:tabLst>
                <a:tab pos="264160" algn="l"/>
              </a:tabLst>
            </a:pPr>
            <a:r>
              <a:rPr sz="2000" dirty="0">
                <a:latin typeface="Calibri"/>
                <a:cs typeface="Calibri"/>
              </a:rPr>
              <a:t>Личностные </a:t>
            </a:r>
            <a:r>
              <a:rPr sz="2000" spc="-20" dirty="0">
                <a:latin typeface="Calibri"/>
                <a:cs typeface="Calibri"/>
              </a:rPr>
              <a:t>результаты, </a:t>
            </a:r>
            <a:r>
              <a:rPr sz="2000" spc="-5" dirty="0">
                <a:latin typeface="Calibri"/>
                <a:cs typeface="Calibri"/>
              </a:rPr>
              <a:t>обеспечивающие </a:t>
            </a:r>
            <a:r>
              <a:rPr sz="2000" dirty="0">
                <a:latin typeface="Calibri"/>
                <a:cs typeface="Calibri"/>
              </a:rPr>
              <a:t> адаптацию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изменяющимся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условиям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социальной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природной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среды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(12)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Calibri"/>
              <a:cs typeface="Calibri"/>
            </a:endParaRPr>
          </a:p>
          <a:p>
            <a:pPr marL="193040" marR="624840">
              <a:lnSpc>
                <a:spcPts val="2590"/>
              </a:lnSpc>
            </a:pPr>
            <a:r>
              <a:rPr sz="2400" b="1" spc="-5" dirty="0">
                <a:solidFill>
                  <a:srgbClr val="A42C36"/>
                </a:solidFill>
                <a:latin typeface="Calibri"/>
                <a:cs typeface="Calibri"/>
              </a:rPr>
              <a:t>Всего</a:t>
            </a:r>
            <a:r>
              <a:rPr sz="2400" b="1" spc="-30" dirty="0">
                <a:solidFill>
                  <a:srgbClr val="A42C3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42C36"/>
                </a:solidFill>
                <a:latin typeface="Calibri"/>
                <a:cs typeface="Calibri"/>
              </a:rPr>
              <a:t>=</a:t>
            </a:r>
            <a:r>
              <a:rPr sz="2400" b="1" spc="-20" dirty="0">
                <a:solidFill>
                  <a:srgbClr val="A42C3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42C36"/>
                </a:solidFill>
                <a:latin typeface="Calibri"/>
                <a:cs typeface="Calibri"/>
              </a:rPr>
              <a:t>51</a:t>
            </a:r>
            <a:r>
              <a:rPr sz="2400" b="1" spc="-25" dirty="0">
                <a:solidFill>
                  <a:srgbClr val="A42C3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2C36"/>
                </a:solidFill>
                <a:latin typeface="Calibri"/>
                <a:cs typeface="Calibri"/>
              </a:rPr>
              <a:t>конкретная</a:t>
            </a:r>
            <a:r>
              <a:rPr sz="2400" b="1" spc="-20" dirty="0">
                <a:solidFill>
                  <a:srgbClr val="A42C36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A42C36"/>
                </a:solidFill>
                <a:latin typeface="Calibri"/>
                <a:cs typeface="Calibri"/>
              </a:rPr>
              <a:t>формулировка </a:t>
            </a:r>
            <a:r>
              <a:rPr sz="2400" b="1" spc="-530" dirty="0">
                <a:solidFill>
                  <a:srgbClr val="A42C3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2C36"/>
                </a:solidFill>
                <a:latin typeface="Calibri"/>
                <a:cs typeface="Calibri"/>
              </a:rPr>
              <a:t>личностных</a:t>
            </a:r>
            <a:r>
              <a:rPr sz="2400" b="1" spc="-10" dirty="0">
                <a:solidFill>
                  <a:srgbClr val="A42C36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A42C36"/>
                </a:solidFill>
                <a:latin typeface="Calibri"/>
                <a:cs typeface="Calibri"/>
              </a:rPr>
              <a:t>результатов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77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042593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179070" rIns="0" bIns="0" rtlCol="0">
            <a:spAutoFit/>
          </a:bodyPr>
          <a:lstStyle/>
          <a:p>
            <a:pPr marL="231775" marR="509905" algn="ctr">
              <a:lnSpc>
                <a:spcPct val="100000"/>
              </a:lnSpc>
              <a:spcBef>
                <a:spcPts val="1410"/>
              </a:spcBef>
            </a:pPr>
            <a:r>
              <a:rPr spc="-5" dirty="0"/>
              <a:t>КАКИЕ</a:t>
            </a:r>
            <a:r>
              <a:rPr spc="15" dirty="0"/>
              <a:t> </a:t>
            </a:r>
            <a:r>
              <a:rPr spc="-15" dirty="0"/>
              <a:t>КЛАССЫ</a:t>
            </a:r>
            <a:r>
              <a:rPr spc="10" dirty="0"/>
              <a:t> </a:t>
            </a:r>
            <a:r>
              <a:rPr spc="-25" dirty="0"/>
              <a:t>ПЕРЕХОДЯТ</a:t>
            </a:r>
            <a:r>
              <a:rPr spc="35" dirty="0"/>
              <a:t> </a:t>
            </a:r>
            <a:r>
              <a:rPr spc="-10" dirty="0"/>
              <a:t>НА</a:t>
            </a:r>
            <a:r>
              <a:rPr spc="-100" dirty="0"/>
              <a:t> </a:t>
            </a:r>
            <a:r>
              <a:rPr b="1" spc="-10" dirty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ОБНОВЛЁННЫЕ</a:t>
            </a:r>
            <a:r>
              <a:rPr b="1" spc="-30" dirty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b="1" spc="-20" dirty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ФГОС</a:t>
            </a:r>
            <a:r>
              <a:rPr b="1" spc="25" dirty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b="1" spc="25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b="1" spc="25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ru-RU" spc="-5" dirty="0" smtClean="0"/>
              <a:t>в</a:t>
            </a:r>
            <a:r>
              <a:rPr spc="-5" dirty="0" smtClean="0"/>
              <a:t> </a:t>
            </a:r>
            <a:r>
              <a:rPr spc="-40" dirty="0"/>
              <a:t>2023-2024 </a:t>
            </a:r>
            <a:r>
              <a:rPr spc="-545" dirty="0"/>
              <a:t> </a:t>
            </a:r>
            <a:r>
              <a:rPr spc="-5" dirty="0"/>
              <a:t>УЧЕБНОМ</a:t>
            </a:r>
            <a:r>
              <a:rPr spc="25" dirty="0"/>
              <a:t> </a:t>
            </a:r>
            <a:r>
              <a:rPr spc="-40" dirty="0"/>
              <a:t>ГОДУ?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688" y="2057400"/>
            <a:ext cx="10825480" cy="47228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212090" indent="-306705">
              <a:lnSpc>
                <a:spcPct val="114999"/>
              </a:lnSpc>
              <a:spcBef>
                <a:spcPts val="100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800" dirty="0">
                <a:latin typeface="Times New Roman"/>
                <a:cs typeface="Times New Roman"/>
              </a:rPr>
              <a:t>В 2023/24 </a:t>
            </a:r>
            <a:r>
              <a:rPr sz="2800" spc="-5" dirty="0">
                <a:latin typeface="Times New Roman"/>
                <a:cs typeface="Times New Roman"/>
              </a:rPr>
              <a:t>учебном </a:t>
            </a:r>
            <a:r>
              <a:rPr sz="2800" spc="-25" dirty="0">
                <a:latin typeface="Times New Roman"/>
                <a:cs typeface="Times New Roman"/>
              </a:rPr>
              <a:t>году </a:t>
            </a:r>
            <a:r>
              <a:rPr sz="2800" spc="-5" dirty="0" err="1">
                <a:latin typeface="Times New Roman"/>
                <a:cs typeface="Times New Roman"/>
              </a:rPr>
              <a:t>обучающиеся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endParaRPr lang="ru-RU" sz="2800" spc="-5" dirty="0" smtClean="0">
              <a:latin typeface="Times New Roman"/>
              <a:cs typeface="Times New Roman"/>
            </a:endParaRPr>
          </a:p>
          <a:p>
            <a:pPr marL="12065" marR="212090" algn="ctr">
              <a:lnSpc>
                <a:spcPct val="114999"/>
              </a:lnSpc>
              <a:spcBef>
                <a:spcPts val="100"/>
              </a:spcBef>
              <a:buClr>
                <a:srgbClr val="4590B8"/>
              </a:buClr>
              <a:buSzPct val="91666"/>
              <a:tabLst>
                <a:tab pos="318770" algn="l"/>
                <a:tab pos="319405" algn="l"/>
              </a:tabLst>
            </a:pPr>
            <a:r>
              <a:rPr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28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– 2,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5 </a:t>
            </a:r>
            <a:r>
              <a:rPr sz="28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– 6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10 </a:t>
            </a:r>
            <a:r>
              <a:rPr sz="2800" b="1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классов</a:t>
            </a:r>
            <a:r>
              <a:rPr sz="28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065" marR="212090">
              <a:lnSpc>
                <a:spcPct val="114999"/>
              </a:lnSpc>
              <a:spcBef>
                <a:spcPts val="100"/>
              </a:spcBef>
              <a:buClr>
                <a:srgbClr val="4590B8"/>
              </a:buClr>
              <a:buSzPct val="91666"/>
              <a:tabLst>
                <a:tab pos="318770" algn="l"/>
                <a:tab pos="319405" algn="l"/>
              </a:tabLst>
            </a:pPr>
            <a:r>
              <a:rPr sz="2800" spc="-10" dirty="0" err="1" smtClean="0">
                <a:latin typeface="Times New Roman"/>
                <a:cs typeface="Times New Roman"/>
              </a:rPr>
              <a:t>должны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обучаться </a:t>
            </a:r>
            <a:r>
              <a:rPr sz="2800" spc="-5" dirty="0">
                <a:latin typeface="Times New Roman"/>
                <a:cs typeface="Times New Roman"/>
              </a:rPr>
              <a:t>по обновленным </a:t>
            </a:r>
            <a:r>
              <a:rPr sz="2800" spc="-10" dirty="0">
                <a:latin typeface="Times New Roman"/>
                <a:cs typeface="Times New Roman"/>
              </a:rPr>
              <a:t>ФГОС </a:t>
            </a:r>
            <a:r>
              <a:rPr sz="2800" spc="-43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соответствующего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уровня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образования</a:t>
            </a:r>
            <a:r>
              <a:rPr sz="2800" spc="-5" dirty="0" smtClean="0">
                <a:latin typeface="Times New Roman"/>
                <a:cs typeface="Times New Roman"/>
              </a:rPr>
              <a:t>.</a:t>
            </a:r>
            <a:endParaRPr lang="ru-RU" sz="2800" spc="-5" dirty="0" smtClean="0">
              <a:latin typeface="Times New Roman"/>
              <a:cs typeface="Times New Roman"/>
            </a:endParaRPr>
          </a:p>
          <a:p>
            <a:pPr marL="318770" marR="212090" indent="-306705">
              <a:lnSpc>
                <a:spcPct val="114999"/>
              </a:lnSpc>
              <a:spcBef>
                <a:spcPts val="100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318770" marR="5080" indent="-306705">
              <a:lnSpc>
                <a:spcPct val="114999"/>
              </a:lnSpc>
              <a:spcBef>
                <a:spcPts val="1105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400" spc="-5" dirty="0">
                <a:latin typeface="Times New Roman"/>
                <a:cs typeface="Times New Roman"/>
              </a:rPr>
              <a:t>Решение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отношении </a:t>
            </a:r>
            <a:r>
              <a:rPr sz="2400" dirty="0">
                <a:latin typeface="Times New Roman"/>
                <a:cs typeface="Times New Roman"/>
              </a:rPr>
              <a:t>3 - 4 классов и 7 - 9 классов о </a:t>
            </a:r>
            <a:r>
              <a:rPr sz="2400" spc="-20" dirty="0">
                <a:latin typeface="Times New Roman"/>
                <a:cs typeface="Times New Roman"/>
              </a:rPr>
              <a:t>переходе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обучение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соответствии </a:t>
            </a:r>
            <a:r>
              <a:rPr sz="2400" dirty="0">
                <a:latin typeface="Times New Roman"/>
                <a:cs typeface="Times New Roman"/>
              </a:rPr>
              <a:t>с требованиями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обновленных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ФГОС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принимается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u="sng" spc="-10" dirty="0">
                <a:latin typeface="Times New Roman"/>
                <a:cs typeface="Times New Roman"/>
              </a:rPr>
              <a:t>образовательной</a:t>
            </a:r>
            <a:r>
              <a:rPr sz="2400" i="1" u="sng" spc="15" dirty="0">
                <a:latin typeface="Times New Roman"/>
                <a:cs typeface="Times New Roman"/>
              </a:rPr>
              <a:t> </a:t>
            </a:r>
            <a:r>
              <a:rPr sz="2400" i="1" u="sng" spc="-5" dirty="0">
                <a:latin typeface="Times New Roman"/>
                <a:cs typeface="Times New Roman"/>
              </a:rPr>
              <a:t>организацией</a:t>
            </a:r>
            <a:r>
              <a:rPr sz="2400" i="1" u="sng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наличии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соответствующих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условий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i="1" u="sng" dirty="0">
                <a:latin typeface="Times New Roman"/>
                <a:cs typeface="Times New Roman"/>
              </a:rPr>
              <a:t>и </a:t>
            </a:r>
            <a:r>
              <a:rPr sz="2400" i="1" u="sng" spc="-434" dirty="0">
                <a:latin typeface="Times New Roman"/>
                <a:cs typeface="Times New Roman"/>
              </a:rPr>
              <a:t> </a:t>
            </a:r>
            <a:r>
              <a:rPr sz="2400" i="1" u="sng" spc="-10" dirty="0">
                <a:latin typeface="Times New Roman"/>
                <a:cs typeface="Times New Roman"/>
              </a:rPr>
              <a:t>согласия</a:t>
            </a:r>
            <a:r>
              <a:rPr sz="2400" i="1" u="sng" spc="-20" dirty="0">
                <a:latin typeface="Times New Roman"/>
                <a:cs typeface="Times New Roman"/>
              </a:rPr>
              <a:t> </a:t>
            </a:r>
            <a:r>
              <a:rPr sz="2400" i="1" u="sng" spc="-10" dirty="0">
                <a:latin typeface="Times New Roman"/>
                <a:cs typeface="Times New Roman"/>
              </a:rPr>
              <a:t>родителей </a:t>
            </a:r>
            <a:r>
              <a:rPr sz="2400" spc="-15" dirty="0">
                <a:latin typeface="Times New Roman"/>
                <a:cs typeface="Times New Roman"/>
              </a:rPr>
              <a:t>(законных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представителей)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несовершеннолетних</a:t>
            </a:r>
            <a:r>
              <a:rPr sz="2400" spc="-15" dirty="0">
                <a:latin typeface="Times New Roman"/>
                <a:cs typeface="Times New Roman"/>
              </a:rPr>
              <a:t> обучающихся.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588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11251946" cy="1969770"/>
          </a:xfrm>
        </p:spPr>
        <p:txBody>
          <a:bodyPr/>
          <a:lstStyle/>
          <a:p>
            <a:pPr algn="ctr"/>
            <a:r>
              <a:rPr lang="ru-RU" sz="3200" dirty="0"/>
              <a:t>С 1 сентября 2023 года </a:t>
            </a:r>
            <a:r>
              <a:rPr lang="ru-RU" sz="3200" b="1" u="sng" dirty="0"/>
              <a:t>на смену </a:t>
            </a:r>
            <a:r>
              <a:rPr lang="ru-RU" sz="3200" dirty="0"/>
              <a:t>примерным приходят федеральные основные общеобразовательные программы (ФООП), а с ними и </a:t>
            </a:r>
            <a:r>
              <a:rPr lang="ru-RU" sz="3200" b="1" i="1" u="sng" dirty="0">
                <a:solidFill>
                  <a:schemeClr val="accent1">
                    <a:lumMod val="50000"/>
                  </a:schemeClr>
                </a:solidFill>
              </a:rPr>
              <a:t>федеральные рабочие программы </a:t>
            </a:r>
            <a:r>
              <a:rPr lang="ru-RU" sz="3200" dirty="0"/>
              <a:t>по учебным предметам.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7609" y="3124200"/>
            <a:ext cx="11311127" cy="98488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Федеральная 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общеобразовательная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программа 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ФОП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 -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28600" y="3962400"/>
            <a:ext cx="11251946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kern="0" smtClean="0"/>
              <a:t>учебно-методическая 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  <a:endParaRPr lang="ru-RU" sz="3200" kern="0" dirty="0"/>
          </a:p>
        </p:txBody>
      </p:sp>
    </p:spTree>
    <p:extLst>
      <p:ext uri="{BB962C8B-B14F-4D97-AF65-F5344CB8AC3E}">
        <p14:creationId xmlns:p14="http://schemas.microsoft.com/office/powerpoint/2010/main" val="155202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952890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 algn="ctr">
              <a:lnSpc>
                <a:spcPct val="200000"/>
              </a:lnSpc>
            </a:pPr>
            <a:r>
              <a:rPr sz="3600" spc="-10" dirty="0" smtClean="0"/>
              <a:t>ДЛЯ</a:t>
            </a:r>
            <a:r>
              <a:rPr sz="3600" spc="10" dirty="0" smtClean="0"/>
              <a:t> </a:t>
            </a:r>
            <a:r>
              <a:rPr sz="3600" spc="-5" dirty="0"/>
              <a:t>КАКИХ</a:t>
            </a:r>
            <a:r>
              <a:rPr sz="3600" spc="10" dirty="0"/>
              <a:t> </a:t>
            </a:r>
            <a:r>
              <a:rPr sz="3600" spc="-15" dirty="0"/>
              <a:t>КЛАССОВ</a:t>
            </a:r>
            <a:r>
              <a:rPr sz="3600" spc="10" dirty="0"/>
              <a:t> </a:t>
            </a:r>
            <a:r>
              <a:rPr sz="3600" spc="-30" dirty="0"/>
              <a:t>ВВОДЯТСЯ</a:t>
            </a:r>
            <a:r>
              <a:rPr sz="3600" spc="-45" dirty="0"/>
              <a:t> </a:t>
            </a:r>
            <a:r>
              <a:rPr lang="ru-RU" sz="3600" spc="-45" dirty="0" smtClean="0"/>
              <a:t>   </a:t>
            </a:r>
            <a:r>
              <a:rPr sz="3600" b="1" spc="-1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ФООП?</a:t>
            </a:r>
            <a:endParaRPr sz="3600" b="1" spc="-10" dirty="0">
              <a:solidFill>
                <a:schemeClr val="accent6">
                  <a:lumMod val="40000"/>
                  <a:lumOff val="6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157476"/>
            <a:ext cx="10786745" cy="3857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124460" indent="-306705" algn="ctr">
              <a:lnSpc>
                <a:spcPct val="100000"/>
              </a:lnSpc>
              <a:spcBef>
                <a:spcPts val="100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dirty="0">
                <a:latin typeface="Times New Roman"/>
                <a:cs typeface="Times New Roman"/>
                <a:hlinkClick r:id="rId2"/>
              </a:rPr>
              <a:t>ФООП</a:t>
            </a:r>
            <a:r>
              <a:rPr sz="1800" spc="-5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dirty="0">
                <a:latin typeface="Times New Roman"/>
                <a:cs typeface="Times New Roman"/>
                <a:hlinkClick r:id="rId2"/>
              </a:rPr>
              <a:t>утверждены</a:t>
            </a:r>
            <a:r>
              <a:rPr sz="1800" spc="-25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spc="-5" dirty="0">
                <a:latin typeface="Times New Roman"/>
                <a:cs typeface="Times New Roman"/>
                <a:hlinkClick r:id="rId2"/>
              </a:rPr>
              <a:t>приказами Министерства</a:t>
            </a:r>
            <a:r>
              <a:rPr sz="1800" spc="-10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dirty="0">
                <a:latin typeface="Times New Roman"/>
                <a:cs typeface="Times New Roman"/>
                <a:hlinkClick r:id="rId2"/>
              </a:rPr>
              <a:t>просвещения</a:t>
            </a:r>
            <a:r>
              <a:rPr sz="1800" spc="-5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spc="-15" dirty="0">
                <a:latin typeface="Times New Roman"/>
                <a:cs typeface="Times New Roman"/>
                <a:hlinkClick r:id="rId2"/>
              </a:rPr>
              <a:t>Российской</a:t>
            </a:r>
            <a:r>
              <a:rPr sz="1800" spc="-5" dirty="0">
                <a:latin typeface="Times New Roman"/>
                <a:cs typeface="Times New Roman"/>
                <a:hlinkClick r:id="rId2"/>
              </a:rPr>
              <a:t> Федерации </a:t>
            </a:r>
            <a:r>
              <a:rPr sz="1800" spc="-15" dirty="0">
                <a:latin typeface="Times New Roman"/>
                <a:cs typeface="Times New Roman"/>
                <a:hlinkClick r:id="rId2"/>
              </a:rPr>
              <a:t>от</a:t>
            </a:r>
            <a:r>
              <a:rPr sz="1800" spc="10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dirty="0">
                <a:latin typeface="Times New Roman"/>
                <a:cs typeface="Times New Roman"/>
                <a:hlinkClick r:id="rId2"/>
              </a:rPr>
              <a:t>16</a:t>
            </a:r>
            <a:r>
              <a:rPr sz="1800" spc="-10" dirty="0">
                <a:latin typeface="Times New Roman"/>
                <a:cs typeface="Times New Roman"/>
                <a:hlinkClick r:id="rId2"/>
              </a:rPr>
              <a:t> ноября </a:t>
            </a:r>
            <a:r>
              <a:rPr sz="1800" dirty="0">
                <a:latin typeface="Times New Roman"/>
                <a:cs typeface="Times New Roman"/>
                <a:hlinkClick r:id="rId2"/>
              </a:rPr>
              <a:t>2022</a:t>
            </a:r>
            <a:r>
              <a:rPr sz="1800" spc="5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spc="-100" dirty="0">
                <a:latin typeface="Times New Roman"/>
                <a:cs typeface="Times New Roman"/>
                <a:hlinkClick r:id="rId2"/>
              </a:rPr>
              <a:t>г.</a:t>
            </a:r>
            <a:r>
              <a:rPr sz="1800" spc="20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N </a:t>
            </a:r>
            <a:r>
              <a:rPr sz="1800" spc="-434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992</a:t>
            </a:r>
            <a:r>
              <a:rPr sz="1800" dirty="0">
                <a:latin typeface="Times New Roman"/>
                <a:cs typeface="Times New Roman"/>
                <a:hlinkClick r:id="rId2"/>
              </a:rPr>
              <a:t>,</a:t>
            </a:r>
            <a:r>
              <a:rPr sz="1800" spc="-10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spc="-15" dirty="0">
                <a:latin typeface="Times New Roman"/>
                <a:cs typeface="Times New Roman"/>
                <a:hlinkClick r:id="rId2"/>
              </a:rPr>
              <a:t>от</a:t>
            </a:r>
            <a:r>
              <a:rPr sz="1800" dirty="0">
                <a:latin typeface="Times New Roman"/>
                <a:cs typeface="Times New Roman"/>
                <a:hlinkClick r:id="rId2"/>
              </a:rPr>
              <a:t> 16 </a:t>
            </a:r>
            <a:r>
              <a:rPr sz="1800" spc="-10" dirty="0">
                <a:latin typeface="Times New Roman"/>
                <a:cs typeface="Times New Roman"/>
                <a:hlinkClick r:id="rId2"/>
              </a:rPr>
              <a:t>ноября</a:t>
            </a:r>
            <a:r>
              <a:rPr sz="1800" spc="-15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dirty="0">
                <a:latin typeface="Times New Roman"/>
                <a:cs typeface="Times New Roman"/>
                <a:hlinkClick r:id="rId2"/>
              </a:rPr>
              <a:t>2022 </a:t>
            </a:r>
            <a:r>
              <a:rPr sz="1800" spc="-100" dirty="0">
                <a:latin typeface="Times New Roman"/>
                <a:cs typeface="Times New Roman"/>
                <a:hlinkClick r:id="rId2"/>
              </a:rPr>
              <a:t>г.</a:t>
            </a:r>
            <a:r>
              <a:rPr sz="1800" spc="-5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N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993</a:t>
            </a:r>
            <a:r>
              <a:rPr sz="1800" dirty="0">
                <a:latin typeface="Times New Roman"/>
                <a:cs typeface="Times New Roman"/>
                <a:hlinkClick r:id="rId2"/>
              </a:rPr>
              <a:t>,</a:t>
            </a:r>
            <a:r>
              <a:rPr sz="1800" spc="-5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spc="-15" dirty="0">
                <a:latin typeface="Times New Roman"/>
                <a:cs typeface="Times New Roman"/>
                <a:hlinkClick r:id="rId2"/>
              </a:rPr>
              <a:t>от</a:t>
            </a:r>
            <a:r>
              <a:rPr sz="1800" dirty="0">
                <a:latin typeface="Times New Roman"/>
                <a:cs typeface="Times New Roman"/>
                <a:hlinkClick r:id="rId2"/>
              </a:rPr>
              <a:t> 23 </a:t>
            </a:r>
            <a:r>
              <a:rPr sz="1800" spc="-10" dirty="0">
                <a:latin typeface="Times New Roman"/>
                <a:cs typeface="Times New Roman"/>
                <a:hlinkClick r:id="rId2"/>
              </a:rPr>
              <a:t>ноября</a:t>
            </a:r>
            <a:r>
              <a:rPr sz="1800" spc="-20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dirty="0">
                <a:latin typeface="Times New Roman"/>
                <a:cs typeface="Times New Roman"/>
                <a:hlinkClick r:id="rId2"/>
              </a:rPr>
              <a:t>2022</a:t>
            </a:r>
            <a:r>
              <a:rPr sz="1800" spc="-10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spc="-100" dirty="0">
                <a:latin typeface="Times New Roman"/>
                <a:cs typeface="Times New Roman"/>
                <a:hlinkClick r:id="rId2"/>
              </a:rPr>
              <a:t>г.</a:t>
            </a:r>
            <a:r>
              <a:rPr sz="1800" spc="5" dirty="0">
                <a:latin typeface="Times New Roman"/>
                <a:cs typeface="Times New Roman"/>
                <a:hlinkClick r:id="rId2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N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4"/>
              </a:rPr>
              <a:t> 1014</a:t>
            </a:r>
            <a:r>
              <a:rPr sz="1800" dirty="0" smtClean="0">
                <a:latin typeface="Times New Roman"/>
                <a:cs typeface="Times New Roman"/>
                <a:hlinkClick r:id="rId2"/>
              </a:rPr>
              <a:t>.</a:t>
            </a:r>
            <a:endParaRPr lang="ru-RU" sz="1800" dirty="0" smtClean="0">
              <a:latin typeface="Times New Roman"/>
              <a:cs typeface="Times New Roman"/>
            </a:endParaRPr>
          </a:p>
          <a:p>
            <a:pPr marL="318770" marR="124460" indent="-306705">
              <a:lnSpc>
                <a:spcPct val="100000"/>
              </a:lnSpc>
              <a:spcBef>
                <a:spcPts val="100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318770" marR="28575" indent="-306705">
              <a:lnSpc>
                <a:spcPct val="100000"/>
              </a:lnSpc>
              <a:spcBef>
                <a:spcPts val="1030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2000" spc="-5" dirty="0">
                <a:latin typeface="Times New Roman"/>
                <a:cs typeface="Times New Roman"/>
              </a:rPr>
              <a:t>Введение</a:t>
            </a:r>
            <a:r>
              <a:rPr sz="2000" dirty="0">
                <a:latin typeface="Times New Roman"/>
                <a:cs typeface="Times New Roman"/>
              </a:rPr>
              <a:t> ФООП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является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обязательным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latin typeface="Times New Roman"/>
                <a:cs typeface="Times New Roman"/>
              </a:rPr>
              <a:t>с 1 сентября</a:t>
            </a:r>
            <a:r>
              <a:rPr sz="2000" b="1" u="sng" spc="-25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latin typeface="Times New Roman"/>
                <a:cs typeface="Times New Roman"/>
              </a:rPr>
              <a:t>2023 </a:t>
            </a:r>
            <a:r>
              <a:rPr sz="2000" b="1" u="sng" spc="-100" dirty="0">
                <a:latin typeface="Times New Roman"/>
                <a:cs typeface="Times New Roman"/>
              </a:rPr>
              <a:t>г</a:t>
            </a:r>
            <a:r>
              <a:rPr sz="2000" spc="-100" dirty="0">
                <a:latin typeface="Times New Roman"/>
                <a:cs typeface="Times New Roman"/>
              </a:rPr>
              <a:t>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обучающихся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u="sng" spc="-5" dirty="0">
                <a:latin typeface="Times New Roman"/>
                <a:cs typeface="Times New Roman"/>
              </a:rPr>
              <a:t>всех</a:t>
            </a:r>
            <a:r>
              <a:rPr sz="2000" b="1" u="sng" spc="-10" dirty="0">
                <a:latin typeface="Times New Roman"/>
                <a:cs typeface="Times New Roman"/>
              </a:rPr>
              <a:t> </a:t>
            </a:r>
            <a:r>
              <a:rPr sz="2000" b="1" u="sng" dirty="0">
                <a:latin typeface="Times New Roman"/>
                <a:cs typeface="Times New Roman"/>
              </a:rPr>
              <a:t>классов</a:t>
            </a:r>
            <a:r>
              <a:rPr sz="2000" b="1" u="sng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(с </a:t>
            </a:r>
            <a:r>
              <a:rPr sz="2000" spc="-10" dirty="0">
                <a:latin typeface="Times New Roman"/>
                <a:cs typeface="Times New Roman"/>
              </a:rPr>
              <a:t>первого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одиннадцатый)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всех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образовательных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организаций,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реализующих</a:t>
            </a:r>
            <a:r>
              <a:rPr sz="2000" spc="-10" dirty="0">
                <a:latin typeface="Times New Roman"/>
                <a:cs typeface="Times New Roman"/>
              </a:rPr>
              <a:t> образовательные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программы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начального </a:t>
            </a:r>
            <a:r>
              <a:rPr sz="2000" spc="-43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общего,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основного</a:t>
            </a:r>
            <a:r>
              <a:rPr sz="2000" spc="-10" dirty="0">
                <a:latin typeface="Times New Roman"/>
                <a:cs typeface="Times New Roman"/>
              </a:rPr>
              <a:t> общего,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среднего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общего </a:t>
            </a:r>
            <a:r>
              <a:rPr sz="2000" spc="-5" dirty="0" err="1">
                <a:latin typeface="Times New Roman"/>
                <a:cs typeface="Times New Roman"/>
              </a:rPr>
              <a:t>образования</a:t>
            </a:r>
            <a:r>
              <a:rPr sz="2000" spc="-5" dirty="0" smtClean="0">
                <a:latin typeface="Times New Roman"/>
                <a:cs typeface="Times New Roman"/>
              </a:rPr>
              <a:t>.</a:t>
            </a:r>
            <a:endParaRPr lang="ru-RU" sz="2000" spc="-5" dirty="0" smtClean="0">
              <a:latin typeface="Times New Roman"/>
              <a:cs typeface="Times New Roman"/>
            </a:endParaRPr>
          </a:p>
          <a:p>
            <a:pPr marL="318770" marR="28575" indent="-306705">
              <a:lnSpc>
                <a:spcPct val="100000"/>
              </a:lnSpc>
              <a:spcBef>
                <a:spcPts val="1030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4590B8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При </a:t>
            </a:r>
            <a:r>
              <a:rPr sz="1800" spc="-20" dirty="0">
                <a:latin typeface="Times New Roman"/>
                <a:cs typeface="Times New Roman"/>
              </a:rPr>
              <a:t>этом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2023/24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учебном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году </a:t>
            </a:r>
            <a:r>
              <a:rPr sz="1800" b="1" u="sng" spc="-4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11</a:t>
            </a:r>
            <a:r>
              <a:rPr sz="1800" b="1" u="sng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классы</a:t>
            </a:r>
            <a:r>
              <a:rPr sz="1800" b="1" u="sng" spc="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могут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продолжить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обучение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 учебным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планам,</a:t>
            </a:r>
            <a:endParaRPr sz="1800" dirty="0">
              <a:latin typeface="Times New Roman"/>
              <a:cs typeface="Times New Roman"/>
            </a:endParaRPr>
          </a:p>
          <a:p>
            <a:pPr marL="31877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соответствующим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5"/>
              </a:rPr>
              <a:t>ФГОС</a:t>
            </a:r>
            <a:r>
              <a:rPr sz="1800" spc="-10" dirty="0">
                <a:latin typeface="Times New Roman"/>
                <a:cs typeface="Times New Roman"/>
                <a:hlinkClick r:id="rId5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среднего общего </a:t>
            </a:r>
            <a:r>
              <a:rPr sz="1800" spc="-5" dirty="0">
                <a:latin typeface="Times New Roman"/>
                <a:cs typeface="Times New Roman"/>
              </a:rPr>
              <a:t>образования </a:t>
            </a:r>
            <a:r>
              <a:rPr sz="1800" dirty="0">
                <a:latin typeface="Times New Roman"/>
                <a:cs typeface="Times New Roman"/>
              </a:rPr>
              <a:t>до </a:t>
            </a:r>
            <a:r>
              <a:rPr sz="1800" spc="-5" dirty="0">
                <a:latin typeface="Times New Roman"/>
                <a:cs typeface="Times New Roman"/>
              </a:rPr>
              <a:t>вступления </a:t>
            </a:r>
            <a:r>
              <a:rPr sz="1800" dirty="0">
                <a:latin typeface="Times New Roman"/>
                <a:cs typeface="Times New Roman"/>
              </a:rPr>
              <a:t>в силу </a:t>
            </a:r>
            <a:r>
              <a:rPr sz="1800" spc="-10" dirty="0">
                <a:latin typeface="Times New Roman"/>
                <a:cs typeface="Times New Roman"/>
              </a:rPr>
              <a:t>изменений </a:t>
            </a:r>
            <a:r>
              <a:rPr sz="1800" dirty="0">
                <a:latin typeface="Times New Roman"/>
                <a:cs typeface="Times New Roman"/>
              </a:rPr>
              <a:t>2022 </a:t>
            </a:r>
            <a:r>
              <a:rPr sz="1800" spc="-20" dirty="0">
                <a:latin typeface="Times New Roman"/>
                <a:cs typeface="Times New Roman"/>
              </a:rPr>
              <a:t>года. </a:t>
            </a:r>
            <a:r>
              <a:rPr sz="1800" b="1" dirty="0">
                <a:solidFill>
                  <a:srgbClr val="122547"/>
                </a:solidFill>
                <a:latin typeface="Times New Roman"/>
                <a:cs typeface="Times New Roman"/>
              </a:rPr>
              <a:t>При </a:t>
            </a:r>
            <a:r>
              <a:rPr sz="1800" b="1" spc="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122547"/>
                </a:solidFill>
                <a:latin typeface="Times New Roman"/>
                <a:cs typeface="Times New Roman"/>
              </a:rPr>
              <a:t>этом</a:t>
            </a:r>
            <a:r>
              <a:rPr sz="18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22547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1800" b="1" spc="20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организация</a:t>
            </a:r>
            <a:r>
              <a:rPr sz="1800" b="1" spc="20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22547"/>
                </a:solidFill>
                <a:latin typeface="Times New Roman"/>
                <a:cs typeface="Times New Roman"/>
              </a:rPr>
              <a:t>приводит</a:t>
            </a:r>
            <a:r>
              <a:rPr sz="1800" b="1" spc="1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22547"/>
                </a:solidFill>
                <a:latin typeface="Times New Roman"/>
                <a:cs typeface="Times New Roman"/>
              </a:rPr>
              <a:t>в </a:t>
            </a:r>
            <a:r>
              <a:rPr sz="18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соответствие</a:t>
            </a:r>
            <a:r>
              <a:rPr sz="1800" b="1" spc="30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22547"/>
                </a:solidFill>
                <a:latin typeface="Times New Roman"/>
                <a:cs typeface="Times New Roman"/>
              </a:rPr>
              <a:t>с </a:t>
            </a:r>
            <a:r>
              <a:rPr sz="18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федеральной</a:t>
            </a:r>
            <a:r>
              <a:rPr sz="1800" b="1" spc="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22547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8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22547"/>
                </a:solidFill>
                <a:latin typeface="Times New Roman"/>
                <a:cs typeface="Times New Roman"/>
              </a:rPr>
              <a:t>программой</a:t>
            </a:r>
            <a:r>
              <a:rPr sz="1800" b="1" spc="10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22547"/>
                </a:solidFill>
                <a:latin typeface="Times New Roman"/>
                <a:cs typeface="Times New Roman"/>
              </a:rPr>
              <a:t>среднего</a:t>
            </a:r>
            <a:r>
              <a:rPr sz="1800" b="1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22547"/>
                </a:solidFill>
                <a:latin typeface="Times New Roman"/>
                <a:cs typeface="Times New Roman"/>
              </a:rPr>
              <a:t>общего</a:t>
            </a:r>
            <a:r>
              <a:rPr sz="1800" b="1" spc="3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22547"/>
                </a:solidFill>
                <a:latin typeface="Times New Roman"/>
                <a:cs typeface="Times New Roman"/>
              </a:rPr>
              <a:t>образования</a:t>
            </a:r>
            <a:r>
              <a:rPr sz="1800" b="1" spc="3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22547"/>
                </a:solidFill>
                <a:latin typeface="Times New Roman"/>
                <a:cs typeface="Times New Roman"/>
              </a:rPr>
              <a:t>рабочие</a:t>
            </a:r>
            <a:r>
              <a:rPr sz="1800" b="1" spc="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программы</a:t>
            </a:r>
            <a:r>
              <a:rPr sz="1800" b="1" spc="10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по</a:t>
            </a:r>
            <a:r>
              <a:rPr sz="1800" b="1" dirty="0">
                <a:solidFill>
                  <a:srgbClr val="122547"/>
                </a:solidFill>
                <a:latin typeface="Times New Roman"/>
                <a:cs typeface="Times New Roman"/>
              </a:rPr>
              <a:t> учебным</a:t>
            </a:r>
            <a:r>
              <a:rPr sz="1800" b="1" spc="-1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предметам,</a:t>
            </a:r>
            <a:r>
              <a:rPr sz="1800" b="1" spc="10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22547"/>
                </a:solidFill>
                <a:latin typeface="Times New Roman"/>
                <a:cs typeface="Times New Roman"/>
              </a:rPr>
              <a:t>включенным </a:t>
            </a:r>
            <a:r>
              <a:rPr sz="1800" b="1" spc="-434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22547"/>
                </a:solidFill>
                <a:latin typeface="Times New Roman"/>
                <a:cs typeface="Times New Roman"/>
              </a:rPr>
              <a:t>в учебный</a:t>
            </a:r>
            <a:r>
              <a:rPr sz="1800" b="1" spc="-25" dirty="0">
                <a:solidFill>
                  <a:srgbClr val="122547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22547"/>
                </a:solidFill>
                <a:latin typeface="Times New Roman"/>
                <a:cs typeface="Times New Roman"/>
              </a:rPr>
              <a:t>план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387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730456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spc="-5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приведения </a:t>
            </a:r>
            <a:r>
              <a:rPr lang="ru-RU" b="1" spc="-5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программ</a:t>
            </a:r>
            <a:r>
              <a:rPr lang="ru-RU" b="1" spc="-2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b="1" spc="5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соответствие</a:t>
            </a:r>
            <a:r>
              <a:rPr lang="ru-RU" b="1" spc="-3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ru-RU" b="1" spc="-1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ФООП</a:t>
            </a:r>
            <a:r>
              <a:rPr lang="ru-RU" b="1" spc="15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endParaRPr sz="41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876" y="1883614"/>
            <a:ext cx="11247120" cy="1326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19"/>
              </a:spcBef>
            </a:pPr>
            <a:r>
              <a:rPr sz="2400" spc="-10" dirty="0" err="1" smtClean="0">
                <a:latin typeface="Times New Roman"/>
                <a:cs typeface="Times New Roman"/>
              </a:rPr>
              <a:t>можно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выбрать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один </a:t>
            </a:r>
            <a:r>
              <a:rPr sz="2400" spc="-5" dirty="0">
                <a:latin typeface="Times New Roman"/>
                <a:cs typeface="Times New Roman"/>
              </a:rPr>
              <a:t>из</a:t>
            </a:r>
            <a:r>
              <a:rPr sz="2400" spc="-10" dirty="0">
                <a:latin typeface="Times New Roman"/>
                <a:cs typeface="Times New Roman"/>
              </a:rPr>
              <a:t> вариантов: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4590B8"/>
              </a:buClr>
              <a:buSzPct val="90000"/>
              <a:buFont typeface="Cambria"/>
              <a:buChar char="◾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1)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разработать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новые </a:t>
            </a:r>
            <a:r>
              <a:rPr sz="2400" dirty="0">
                <a:latin typeface="Times New Roman"/>
                <a:cs typeface="Times New Roman"/>
              </a:rPr>
              <a:t>основные</a:t>
            </a:r>
            <a:r>
              <a:rPr sz="2400" spc="-10" dirty="0">
                <a:latin typeface="Times New Roman"/>
                <a:cs typeface="Times New Roman"/>
              </a:rPr>
              <a:t> образовательные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программы;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4590B8"/>
              </a:buClr>
              <a:buSzPct val="90000"/>
              <a:buFont typeface="Cambria"/>
              <a:buChar char="◾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2)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внести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изменения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действующие </a:t>
            </a:r>
            <a:r>
              <a:rPr sz="2400" dirty="0">
                <a:latin typeface="Times New Roman"/>
                <a:cs typeface="Times New Roman"/>
              </a:rPr>
              <a:t>основные</a:t>
            </a:r>
            <a:r>
              <a:rPr sz="2400" spc="-10" dirty="0">
                <a:latin typeface="Times New Roman"/>
                <a:cs typeface="Times New Roman"/>
              </a:rPr>
              <a:t> образовательные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программы.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74967"/>
              </p:ext>
            </p:extLst>
          </p:nvPr>
        </p:nvGraphicFramePr>
        <p:xfrm>
          <a:off x="208876" y="3429000"/>
          <a:ext cx="11793855" cy="3162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1-2,5-6,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315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3-4,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7-9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315F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A31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863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Обязательная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реализация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 err="1">
                          <a:latin typeface="Times New Roman"/>
                          <a:cs typeface="Times New Roman"/>
                        </a:rPr>
                        <a:t>обновлённых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 smtClean="0">
                          <a:latin typeface="Times New Roman"/>
                          <a:cs typeface="Times New Roman"/>
                        </a:rPr>
                        <a:t>ФГОС</a:t>
                      </a:r>
                      <a:endParaRPr lang="ru-RU" sz="1800" spc="-10" dirty="0" smtClean="0">
                        <a:latin typeface="Times New Roman"/>
                        <a:cs typeface="Times New Roman"/>
                      </a:endParaRPr>
                    </a:p>
                    <a:p>
                      <a:pPr marL="91440" marR="863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105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Обновлённые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стандарты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вводятся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наличии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условий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согласия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родителей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Обновлённые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стандарты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вводятся,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 marR="5289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продолжается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реализация учебных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планов из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действующей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ООП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4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ООП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 marR="11811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разрабатываются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ФООП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74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действующую ООП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вносятся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части учебного плана,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содержания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планируемых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результатов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обязательных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непосредственного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применения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федеральных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рабочих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действующую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основную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вносятся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 marR="30416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содержания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планируемых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результатов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отдельным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учебным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предметам,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включенным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учебный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план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11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класса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2023/24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28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774</Words>
  <Application>Microsoft Office PowerPoint</Application>
  <PresentationFormat>Широкоэкранный</PresentationFormat>
  <Paragraphs>117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Cambria</vt:lpstr>
      <vt:lpstr>Colonna MT</vt:lpstr>
      <vt:lpstr>Corbel</vt:lpstr>
      <vt:lpstr>Garamond</vt:lpstr>
      <vt:lpstr>Georgia</vt:lpstr>
      <vt:lpstr>Lab Grotesque</vt:lpstr>
      <vt:lpstr>Microsoft Sans Serif</vt:lpstr>
      <vt:lpstr>Times New Roman</vt:lpstr>
      <vt:lpstr>Wingdings</vt:lpstr>
      <vt:lpstr>Office Theme</vt:lpstr>
      <vt:lpstr>Федеральные основные общеобразовательные программы  (ФООП). Обязательный базовый уровень требований к содержанию общего образования по информатике.</vt:lpstr>
      <vt:lpstr>Рабочая программа —  это локальный нормативный документ, неотъемлемая часть образовательной программы школы.  </vt:lpstr>
      <vt:lpstr>Документы на основании которых разрабатывается РП по предмету:ФГОС </vt:lpstr>
      <vt:lpstr>Три поколения стандартов</vt:lpstr>
      <vt:lpstr>Детализация требований к личностным результатам</vt:lpstr>
      <vt:lpstr>КАКИЕ КЛАССЫ ПЕРЕХОДЯТ НА ОБНОВЛЁННЫЕ ФГОС  в 2023-2024  УЧЕБНОМ ГОДУ?</vt:lpstr>
      <vt:lpstr>Федеральная общеобразовательная программа (ФОП) -</vt:lpstr>
      <vt:lpstr>ДЛЯ КАКИХ КЛАССОВ ВВОДЯТСЯ    ФООП?</vt:lpstr>
      <vt:lpstr>Для приведения программ в соответствие с ФООП </vt:lpstr>
      <vt:lpstr>ОБЯЗАТЕЛЬНОЕ ИСПОЛЬЗОВАНИЕ  ФЕДЕРАЛЬНЫХ РАБОЧИХ  ПРОГРАММ  ПО ОТДЕЛЬНЫМ ПРЕДМЕТАМ</vt:lpstr>
      <vt:lpstr>Презентация PowerPoint</vt:lpstr>
      <vt:lpstr>Сайт: https://edsoo.ru/work_program_completed/</vt:lpstr>
      <vt:lpstr>Презентация PowerPoint</vt:lpstr>
      <vt:lpstr>Состав рабочей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указать в тематическом планировании электронные образовательные ресурсы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обновлённых ФГОС в 2023-2024 учебном году</dc:title>
  <dc:creator>Admin</dc:creator>
  <cp:lastModifiedBy>computer</cp:lastModifiedBy>
  <cp:revision>36</cp:revision>
  <dcterms:created xsi:type="dcterms:W3CDTF">2023-08-25T12:07:33Z</dcterms:created>
  <dcterms:modified xsi:type="dcterms:W3CDTF">2023-08-27T04:02:47Z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2023-08-25T00:00:00Z</vt:filetime>
  </property>
</Properties>
</file>