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DF34C-FB64-4201-8AFE-073578F1183C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A9131-8532-44E5-9959-5D8DA3FA248A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28CBB-2A81-41D5-8A74-BDE40D01EEDB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15634-954A-4D84-9567-DA7346C6999C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FA794-EF64-4D31-BDCF-09B3EB2C6295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69CDA-322B-4076-AE1F-8A357F8E94CF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BC0D-F78E-4751-ABAE-247C2E0BB2AB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04DE2-D1FE-4039-B800-C2A1C276A734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A16C2-FCBD-4C57-89D5-199A482C652D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748B4-9AC8-4C8C-BFAC-1338C4FD9ECB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2B314-7D19-410D-95AD-099CA8DE47E1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A3AD96-2603-44BC-962A-FAA6BFD52F37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1584175"/>
          </a:xfrm>
        </p:spPr>
        <p:txBody>
          <a:bodyPr/>
          <a:lstStyle/>
          <a:p>
            <a:pPr algn="ctr"/>
            <a:r>
              <a:rPr lang="ru-RU" sz="7200" b="1" i="1" dirty="0" smtClean="0">
                <a:solidFill>
                  <a:schemeClr val="bg1"/>
                </a:solidFill>
                <a:latin typeface="Georgia" pitchFamily="18" charset="0"/>
              </a:rPr>
              <a:t>ДЕНЬ МАТЕРИ</a:t>
            </a:r>
            <a:endParaRPr lang="ru-RU" sz="7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Подготовил классный руководитель: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Л.С. Николенко</a:t>
            </a:r>
            <a:endParaRPr 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02362"/>
            <a:ext cx="8640960" cy="46474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C00000"/>
                </a:solidFill>
                <a:latin typeface="Georgia" pitchFamily="18" charset="0"/>
              </a:rPr>
              <a:t>Народная мудрость гласит</a:t>
            </a: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400" i="1" dirty="0" smtClean="0">
                <a:latin typeface="Georgia" pitchFamily="18" charset="0"/>
              </a:rPr>
              <a:t> </a:t>
            </a:r>
            <a:endParaRPr lang="ru-RU" sz="2400" dirty="0" smtClean="0"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3200" i="1" dirty="0" smtClean="0">
                <a:latin typeface="Georgia" pitchFamily="18" charset="0"/>
              </a:rPr>
              <a:t>«При солнце тепло, а при матери добро. </a:t>
            </a:r>
            <a:endParaRPr lang="ru-RU" sz="3200" dirty="0" smtClean="0"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3200" i="1" dirty="0" smtClean="0">
                <a:latin typeface="Georgia" pitchFamily="18" charset="0"/>
              </a:rPr>
              <a:t>Мать кормит детей, как земля людей. </a:t>
            </a:r>
            <a:endParaRPr lang="ru-RU" sz="3200" dirty="0" smtClean="0"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3200" i="1" dirty="0" smtClean="0">
                <a:latin typeface="Georgia" pitchFamily="18" charset="0"/>
              </a:rPr>
              <a:t>Мать праведна - ограда </a:t>
            </a:r>
            <a:r>
              <a:rPr lang="ru-RU" sz="3200" i="1" dirty="0" err="1" smtClean="0">
                <a:latin typeface="Georgia" pitchFamily="18" charset="0"/>
              </a:rPr>
              <a:t>каменна</a:t>
            </a:r>
            <a:r>
              <a:rPr lang="ru-RU" sz="3200" i="1" dirty="0" smtClean="0">
                <a:latin typeface="Georgia" pitchFamily="18" charset="0"/>
              </a:rPr>
              <a:t>. </a:t>
            </a:r>
            <a:endParaRPr lang="ru-RU" sz="3200" dirty="0" smtClean="0"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3200" i="1" dirty="0" smtClean="0">
                <a:latin typeface="Georgia" pitchFamily="18" charset="0"/>
              </a:rPr>
              <a:t>Нет лучше дружка, чем родная матушка. </a:t>
            </a:r>
            <a:endParaRPr lang="ru-RU" sz="3200" dirty="0" smtClean="0"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3200" i="1" dirty="0" smtClean="0">
                <a:latin typeface="Georgia" pitchFamily="18" charset="0"/>
              </a:rPr>
              <a:t>Без отца - полсироты, а без матери - и вся сирота».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dreempics.com/uploads/posts/2016-12/148118898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7552839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http://www.playcast.ru/uploads/2015/11/07/1578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233" y="2969568"/>
            <a:ext cx="691276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>
            <a:duotone>
              <a:srgbClr val="FFFFFF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«ЭТО ВЕЧНОЕ СЛОВО - МАМА!»</a:t>
            </a:r>
            <a:r>
              <a:rPr lang="ru-RU" sz="3600" b="1" i="1" dirty="0" smtClean="0">
                <a:latin typeface="Georgia" pitchFamily="18" charset="0"/>
              </a:rPr>
              <a:t> 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 dirty="0" smtClean="0">
                <a:solidFill>
                  <a:schemeClr val="accent2"/>
                </a:solidFill>
                <a:latin typeface="Georgia" pitchFamily="18" charset="0"/>
              </a:rPr>
              <a:t>26 ноября – </a:t>
            </a:r>
          </a:p>
          <a:p>
            <a:pPr marL="0" indent="0" algn="ctr">
              <a:buFontTx/>
              <a:buNone/>
            </a:pPr>
            <a:r>
              <a:rPr lang="ru-RU" sz="4400" b="1" i="1" dirty="0" smtClean="0">
                <a:solidFill>
                  <a:schemeClr val="accent2"/>
                </a:solidFill>
                <a:latin typeface="Georgia" pitchFamily="18" charset="0"/>
              </a:rPr>
              <a:t>День матери!</a:t>
            </a:r>
            <a:endParaRPr lang="ru-RU" sz="4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>
            <a:duotone>
              <a:srgbClr val="FFFFFF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95198"/>
            <a:ext cx="4032448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cs typeface="Arial" pitchFamily="34" charset="0"/>
              </a:rPr>
              <a:t>Древние греки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отдавали дань уважения матери всех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богов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 Гее.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  <a:p>
            <a:pPr marL="0" marR="0" lvl="0" indent="349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349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cs typeface="Arial" pitchFamily="34" charset="0"/>
              </a:rPr>
              <a:t>Римляне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посвящали три дня в марте другой матери богов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восточной Кибеле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. </a:t>
            </a:r>
          </a:p>
          <a:p>
            <a:pPr marL="0" marR="0" lvl="0" indent="349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349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cs typeface="Arial" pitchFamily="34" charset="0"/>
              </a:rPr>
              <a:t>Для кельтов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днем матери был день чествования богини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Бриджит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7" name="Picture 3" descr="http://www.storytimeyoga.com/wp-content/uploads/2015/02/gai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0"/>
            <a:ext cx="3987549" cy="4228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http://i55.tinypic.com/zkn1nt.jpg"/>
          <p:cNvPicPr>
            <a:picLocks noChangeAspect="1" noChangeArrowheads="1"/>
          </p:cNvPicPr>
          <p:nvPr/>
        </p:nvPicPr>
        <p:blipFill>
          <a:blip r:embed="rId5" cstate="print"/>
          <a:srcRect l="17325" t="8313" r="16526" b="4276"/>
          <a:stretch>
            <a:fillRect/>
          </a:stretch>
        </p:blipFill>
        <p:spPr bwMode="auto">
          <a:xfrm>
            <a:off x="6119664" y="1412776"/>
            <a:ext cx="302433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https://krainablogini.files.wordpress.com/2012/05/brigid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249488"/>
            <a:ext cx="29523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0688"/>
            <a:ext cx="4032448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latin typeface="Georgia" pitchFamily="18" charset="0"/>
              </a:rPr>
              <a:t>С </a:t>
            </a:r>
            <a:r>
              <a:rPr lang="en-US" sz="2400" i="1" dirty="0" smtClean="0">
                <a:latin typeface="Georgia" pitchFamily="18" charset="0"/>
              </a:rPr>
              <a:t>XVII </a:t>
            </a:r>
            <a:r>
              <a:rPr lang="ru-RU" sz="2400" i="1" dirty="0" smtClean="0">
                <a:latin typeface="Georgia" pitchFamily="18" charset="0"/>
              </a:rPr>
              <a:t>по </a:t>
            </a:r>
            <a:r>
              <a:rPr lang="en-US" sz="2400" i="1" dirty="0" smtClean="0">
                <a:latin typeface="Georgia" pitchFamily="18" charset="0"/>
              </a:rPr>
              <a:t>XIX </a:t>
            </a:r>
            <a:r>
              <a:rPr lang="ru-RU" sz="2400" i="1" dirty="0" smtClean="0">
                <a:latin typeface="Georgia" pitchFamily="18" charset="0"/>
              </a:rPr>
              <a:t>век в </a:t>
            </a:r>
            <a:r>
              <a:rPr lang="ru-RU" sz="2400" i="1" u="sng" dirty="0" smtClean="0">
                <a:solidFill>
                  <a:schemeClr val="accent2"/>
                </a:solidFill>
                <a:latin typeface="Georgia" pitchFamily="18" charset="0"/>
              </a:rPr>
              <a:t>Великобритании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отмечалось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Мамино воскресение</a:t>
            </a:r>
            <a:r>
              <a:rPr lang="ru-RU" sz="2400" i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В этот день юноши и девушки, которые работали подмастерьями или слугами, возвращаясь, домой, приносили в подарок своим мамам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фруктовый пирог</a:t>
            </a:r>
            <a:r>
              <a:rPr lang="ru-RU" sz="2400" b="1" i="1" dirty="0" smtClean="0">
                <a:latin typeface="Georgia" pitchFamily="18" charset="0"/>
              </a:rPr>
              <a:t>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7410" name="AutoShape 2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://proxy.whoisaaronbrown.com/proxy/http:/s019.radikal.ru/i605/1212/73/121cd7bde6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8" name="Picture 20" descr="https://s.poembook.ru/theme/28/6f/69/1b7b4b4211cfc9c37fbe3b6e4d8b28140af2578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6632"/>
            <a:ext cx="5148064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8" descr="http://beflex.ru/wp-content/uploads/2014/12/Simn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05672"/>
            <a:ext cx="442710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80338"/>
            <a:ext cx="4032448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latin typeface="Georgia" pitchFamily="18" charset="0"/>
              </a:rPr>
              <a:t>Праздник День матерей </a:t>
            </a:r>
            <a:r>
              <a:rPr lang="ru-RU" sz="2400" b="1" i="1" u="sng" dirty="0" smtClean="0">
                <a:solidFill>
                  <a:schemeClr val="accent2"/>
                </a:solidFill>
                <a:latin typeface="Georgia" pitchFamily="18" charset="0"/>
              </a:rPr>
              <a:t>России</a:t>
            </a:r>
            <a:r>
              <a:rPr lang="ru-RU" sz="2400" i="1" u="sng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был установлен Указом Президента РФ 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в </a:t>
            </a:r>
            <a:r>
              <a:rPr lang="ru-RU" sz="2400" b="1" i="1" dirty="0" smtClean="0">
                <a:latin typeface="Georgia" pitchFamily="18" charset="0"/>
              </a:rPr>
              <a:t>1998 году </a:t>
            </a:r>
            <a:r>
              <a:rPr lang="ru-RU" sz="2400" i="1" dirty="0" smtClean="0">
                <a:latin typeface="Georgia" pitchFamily="18" charset="0"/>
              </a:rPr>
              <a:t>и отмечается в </a:t>
            </a:r>
            <a:r>
              <a:rPr lang="ru-RU" sz="2400" b="1" i="1" dirty="0" smtClean="0">
                <a:latin typeface="Georgia" pitchFamily="18" charset="0"/>
              </a:rPr>
              <a:t>последнее воскресенье ноября</a:t>
            </a:r>
            <a:r>
              <a:rPr lang="ru-RU" sz="2400" i="1" dirty="0" smtClean="0">
                <a:latin typeface="Georgia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6386" name="Picture 2" descr="https://rb7.ru/system/images/image_links/427340/35C1E078D7F64B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33017"/>
            <a:ext cx="5148064" cy="4024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332656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/>
                </a:solidFill>
                <a:latin typeface="Georgia" pitchFamily="18" charset="0"/>
              </a:rPr>
              <a:t>Американский</a:t>
            </a:r>
            <a:r>
              <a:rPr lang="ru-RU" sz="2400" i="1" u="sng" dirty="0" smtClean="0">
                <a:latin typeface="Georgia" pitchFamily="18" charset="0"/>
              </a:rPr>
              <a:t> конгресс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в 1914 </a:t>
            </a:r>
            <a:r>
              <a:rPr lang="ru-RU" sz="2400" i="1" dirty="0" smtClean="0">
                <a:latin typeface="Georgia" pitchFamily="18" charset="0"/>
              </a:rPr>
              <a:t>году объявил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День матери</a:t>
            </a:r>
            <a:r>
              <a:rPr lang="ru-RU" sz="2400" i="1" dirty="0" smtClean="0">
                <a:latin typeface="Georgia" pitchFamily="18" charset="0"/>
              </a:rPr>
              <a:t> официальным праздником. </a:t>
            </a:r>
          </a:p>
          <a:p>
            <a:pPr algn="ctr"/>
            <a:endParaRPr lang="ru-RU" sz="2400" dirty="0" smtClean="0"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С 1922 </a:t>
            </a:r>
            <a:r>
              <a:rPr lang="ru-RU" sz="2400" i="1" dirty="0" smtClean="0">
                <a:latin typeface="Georgia" pitchFamily="18" charset="0"/>
              </a:rPr>
              <a:t>года этот праздник отмечается в </a:t>
            </a:r>
            <a:r>
              <a:rPr lang="ru-RU" sz="2400" b="1" i="1" u="sng" dirty="0" smtClean="0">
                <a:solidFill>
                  <a:schemeClr val="accent2"/>
                </a:solidFill>
                <a:latin typeface="Georgia" pitchFamily="18" charset="0"/>
              </a:rPr>
              <a:t>Германии.</a:t>
            </a:r>
          </a:p>
          <a:p>
            <a:pPr algn="ctr"/>
            <a:endParaRPr lang="ru-RU" sz="1400" b="1" i="1" u="sng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chemeClr val="accent2"/>
                </a:solidFill>
                <a:latin typeface="Georgia" pitchFamily="18" charset="0"/>
              </a:rPr>
              <a:t>Во Франции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его отмечают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в последнее воскресенье мая.</a:t>
            </a:r>
            <a:endParaRPr lang="ru-RU" sz="24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515401"/>
            <a:ext cx="3096344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dirty="0" smtClean="0">
                <a:latin typeface="Georgia" pitchFamily="18" charset="0"/>
              </a:rPr>
              <a:t>Первые изображения матери с ребёнком на руках относятся к временам </a:t>
            </a:r>
          </a:p>
          <a:p>
            <a:pPr algn="ctr"/>
            <a:r>
              <a:rPr lang="ru-RU" sz="2400" i="1" u="sng" dirty="0" smtClean="0">
                <a:solidFill>
                  <a:schemeClr val="accent2"/>
                </a:solidFill>
                <a:latin typeface="Georgia" pitchFamily="18" charset="0"/>
              </a:rPr>
              <a:t>Древнего Египта.</a:t>
            </a:r>
            <a:endParaRPr lang="ru-RU" sz="2400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20482" name="Picture 2" descr="https://xn----7sbnbacaxoeehuadkjsh3b6fzj4f.xn--j1amh/uploads/illustrations/%D0%96%D0%B8%D1%82%D1%82%D1%8F-%D0%B2-%D1%81%D1%96%D0%BC%D1%97-%D0%B4%D0%B0%D0%B2%D0%BD%D1%96%D1%85-%D1%94%D0%B3%D0%B8%D0%BF%D1%82%D1%8F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5868144" cy="4586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Рождение новой жизни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– 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одно из величайших таинств на земле, и потому имя Матери всегда окружено благоговением.</a:t>
            </a:r>
            <a:endParaRPr lang="ru-RU" sz="2400" dirty="0" smtClean="0"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Тема материнства </a:t>
            </a:r>
            <a:r>
              <a:rPr lang="ru-RU" sz="2400" i="1" dirty="0" smtClean="0">
                <a:latin typeface="Georgia" pitchFamily="18" charset="0"/>
              </a:rPr>
              <a:t>- одна из древнейших и самых любимых тем в мировой культуре. </a:t>
            </a: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41202"/>
            <a:ext cx="4032448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i="1" u="sng" dirty="0" smtClean="0">
                <a:solidFill>
                  <a:schemeClr val="accent2"/>
                </a:solidFill>
                <a:latin typeface="Georgia" pitchFamily="18" charset="0"/>
              </a:rPr>
              <a:t>В христианской культуре</a:t>
            </a:r>
            <a:r>
              <a:rPr lang="ru-RU" sz="2400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особая роль отводится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Богоматери –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Деве Марии, 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родившей и воспитавшей Спасителя. 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К образу Девы Марии многократно обращались самые разные художники и музыканты. </a:t>
            </a:r>
          </a:p>
          <a:p>
            <a:pPr algn="ctr"/>
            <a:endParaRPr lang="ru-RU" sz="2400" i="1" dirty="0" smtClean="0">
              <a:latin typeface="Georgia" pitchFamily="18" charset="0"/>
            </a:endParaRPr>
          </a:p>
          <a:p>
            <a:pPr algn="ctr"/>
            <a:r>
              <a:rPr lang="ru-RU" sz="2400" i="1" dirty="0" smtClean="0">
                <a:latin typeface="Georgia" pitchFamily="18" charset="0"/>
              </a:rPr>
              <a:t>Среди великих мастеров - итальянский живописец и ученый </a:t>
            </a: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Леонардо да Винчи.</a:t>
            </a:r>
          </a:p>
          <a:p>
            <a:r>
              <a:rPr lang="ru-RU" sz="2400" i="1" dirty="0" smtClean="0"/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9458" name="Picture 2" descr="http://www.kormim-grudju.com.ua/wp-content/uploads/2015/01/Leonardo-Da-Vinchi-Madonna-Lit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46449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05091"/>
            <a:ext cx="3600400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9250" algn="ctr"/>
            <a:r>
              <a:rPr lang="ru-RU" sz="2400" i="1" dirty="0" smtClean="0">
                <a:solidFill>
                  <a:schemeClr val="accent2"/>
                </a:solidFill>
                <a:latin typeface="Georgia" pitchFamily="18" charset="0"/>
              </a:rPr>
              <a:t>Тема материнства</a:t>
            </a:r>
            <a:r>
              <a:rPr lang="ru-RU" sz="2400" i="1" dirty="0" smtClean="0">
                <a:latin typeface="Georgia" pitchFamily="18" charset="0"/>
              </a:rPr>
              <a:t>, образы молодой матери, любующейся своим ребёнком, долгое время оставались ключевыми в творчестве великого мастера.</a:t>
            </a:r>
          </a:p>
          <a:p>
            <a:pPr lvl="0" indent="349250" algn="ctr"/>
            <a:endParaRPr lang="ru-RU" sz="2400" i="1" dirty="0" smtClean="0">
              <a:latin typeface="Georgia" pitchFamily="18" charset="0"/>
            </a:endParaRPr>
          </a:p>
          <a:p>
            <a:pPr lvl="0" indent="349250" algn="ctr"/>
            <a:r>
              <a:rPr lang="ru-RU" sz="2400" i="1" dirty="0" smtClean="0">
                <a:latin typeface="Georgia" pitchFamily="18" charset="0"/>
              </a:rPr>
              <a:t>Истинным шедевром является его полотно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«Мадонна с цветком» </a:t>
            </a:r>
          </a:p>
          <a:p>
            <a:pPr lvl="0" indent="349250" algn="ctr"/>
            <a:r>
              <a:rPr lang="ru-RU" sz="2400" i="1" dirty="0" smtClean="0">
                <a:latin typeface="Georgia" pitchFamily="18" charset="0"/>
              </a:rPr>
              <a:t>(«Мадонна Бенуа»).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2530" name="Picture 2" descr="http://images.myshared.ru/20/1244466/slide_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2940" r="23750" b="8832"/>
          <a:stretch>
            <a:fillRect/>
          </a:stretch>
        </p:blipFill>
        <p:spPr bwMode="auto">
          <a:xfrm>
            <a:off x="3779912" y="116632"/>
            <a:ext cx="5256584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otto.net.ua/pic/201407/1920x1080/motto.net.ua-81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72</TotalTime>
  <Pages>0</Pages>
  <Words>265</Words>
  <Characters>0</Characters>
  <Application>Microsoft Office PowerPoint</Application>
  <DocSecurity>0</DocSecurity>
  <PresentationFormat>Экран (4:3)</PresentationFormat>
  <Lines>0</Lines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宋体</vt:lpstr>
      <vt:lpstr>Arial</vt:lpstr>
      <vt:lpstr>Georgia</vt:lpstr>
      <vt:lpstr>3</vt:lpstr>
      <vt:lpstr>Презентация PowerPoint</vt:lpstr>
      <vt:lpstr>«ЭТО ВЕЧНОЕ СЛОВО - МАМА!»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джон</dc:creator>
  <cp:lastModifiedBy>computer</cp:lastModifiedBy>
  <cp:revision>23</cp:revision>
  <cp:lastPrinted>1899-12-30T00:00:00Z</cp:lastPrinted>
  <dcterms:created xsi:type="dcterms:W3CDTF">2017-11-24T17:38:59Z</dcterms:created>
  <dcterms:modified xsi:type="dcterms:W3CDTF">2024-02-20T15:27:04Z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